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56" r:id="rId2"/>
    <p:sldId id="310" r:id="rId3"/>
    <p:sldId id="257" r:id="rId4"/>
    <p:sldId id="258" r:id="rId5"/>
    <p:sldId id="259" r:id="rId6"/>
    <p:sldId id="271" r:id="rId7"/>
    <p:sldId id="272" r:id="rId8"/>
    <p:sldId id="274" r:id="rId9"/>
    <p:sldId id="275" r:id="rId10"/>
    <p:sldId id="278" r:id="rId11"/>
    <p:sldId id="276" r:id="rId12"/>
    <p:sldId id="282" r:id="rId13"/>
    <p:sldId id="283" r:id="rId14"/>
    <p:sldId id="284" r:id="rId15"/>
    <p:sldId id="285" r:id="rId16"/>
    <p:sldId id="286" r:id="rId17"/>
    <p:sldId id="279" r:id="rId18"/>
    <p:sldId id="281" r:id="rId19"/>
    <p:sldId id="280" r:id="rId20"/>
    <p:sldId id="287" r:id="rId21"/>
    <p:sldId id="288" r:id="rId22"/>
    <p:sldId id="289" r:id="rId23"/>
    <p:sldId id="290" r:id="rId24"/>
    <p:sldId id="277" r:id="rId25"/>
    <p:sldId id="298" r:id="rId26"/>
    <p:sldId id="300" r:id="rId27"/>
    <p:sldId id="291" r:id="rId28"/>
    <p:sldId id="292" r:id="rId29"/>
    <p:sldId id="301" r:id="rId30"/>
    <p:sldId id="307" r:id="rId31"/>
    <p:sldId id="302" r:id="rId32"/>
    <p:sldId id="309" r:id="rId33"/>
    <p:sldId id="303" r:id="rId34"/>
    <p:sldId id="308" r:id="rId35"/>
    <p:sldId id="304" r:id="rId36"/>
    <p:sldId id="305" r:id="rId37"/>
    <p:sldId id="311"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82" d="100"/>
          <a:sy n="82" d="100"/>
        </p:scale>
        <p:origin x="691" y="-235"/>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477412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1429941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71015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641348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54255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2115057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17257535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235023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5099" y="6205314"/>
            <a:ext cx="866901" cy="652686"/>
          </a:xfrm>
          <a:prstGeom prst="ellipse">
            <a:avLst/>
          </a:prstGeom>
          <a:ln w="3175"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2784919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6751B0A-1EB2-449B-9910-30DA2A8BDA45}" type="datetimeFigureOut">
              <a:rPr lang="tr-TR" smtClean="0"/>
              <a:t>1.12.2024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133758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6751B0A-1EB2-449B-9910-30DA2A8BDA45}" type="datetimeFigureOut">
              <a:rPr lang="tr-TR" smtClean="0"/>
              <a:t>1.12.2024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358393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6751B0A-1EB2-449B-9910-30DA2A8BDA45}" type="datetimeFigureOut">
              <a:rPr lang="tr-TR" smtClean="0"/>
              <a:t>1.12.2024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2660385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6751B0A-1EB2-449B-9910-30DA2A8BDA45}" type="datetimeFigureOut">
              <a:rPr lang="tr-TR" smtClean="0"/>
              <a:t>1.12.2024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1013668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51B0A-1EB2-449B-9910-30DA2A8BDA45}" type="datetimeFigureOut">
              <a:rPr lang="tr-TR" smtClean="0"/>
              <a:t>1.12.2024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1200989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6751B0A-1EB2-449B-9910-30DA2A8BDA45}" type="datetimeFigureOut">
              <a:rPr lang="tr-TR" smtClean="0"/>
              <a:t>1.12.2024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3492518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6751B0A-1EB2-449B-9910-30DA2A8BDA45}" type="datetimeFigureOut">
              <a:rPr lang="tr-TR" smtClean="0"/>
              <a:t>1.12.2024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C53F4D0-B1DE-4C27-A1B9-314891B36B6C}" type="slidenum">
              <a:rPr lang="tr-TR" smtClean="0"/>
              <a:t>‹#›</a:t>
            </a:fld>
            <a:endParaRPr lang="tr-TR"/>
          </a:p>
        </p:txBody>
      </p:sp>
    </p:spTree>
    <p:extLst>
      <p:ext uri="{BB962C8B-B14F-4D97-AF65-F5344CB8AC3E}">
        <p14:creationId xmlns:p14="http://schemas.microsoft.com/office/powerpoint/2010/main" val="9911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751B0A-1EB2-449B-9910-30DA2A8BDA45}" type="datetimeFigureOut">
              <a:rPr lang="tr-TR" smtClean="0"/>
              <a:t>1.12.2024</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C53F4D0-B1DE-4C27-A1B9-314891B36B6C}" type="slidenum">
              <a:rPr lang="tr-TR" smtClean="0"/>
              <a:t>‹#›</a:t>
            </a:fld>
            <a:endParaRPr lang="tr-TR"/>
          </a:p>
        </p:txBody>
      </p:sp>
    </p:spTree>
    <p:extLst>
      <p:ext uri="{BB962C8B-B14F-4D97-AF65-F5344CB8AC3E}">
        <p14:creationId xmlns:p14="http://schemas.microsoft.com/office/powerpoint/2010/main" val="136663487"/>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17.xm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1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www.schooleducationgateway.eu/en/pub/index.htm" TargetMode="External"/><Relationship Id="rId3" Type="http://schemas.openxmlformats.org/officeDocument/2006/relationships/hyperlink" Target="https://www.youtube.com/watch?v=p6VYu-QH6rs" TargetMode="External"/><Relationship Id="rId7" Type="http://schemas.openxmlformats.org/officeDocument/2006/relationships/hyperlink" Target="http://etwinning.meb.gov.tr/" TargetMode="External"/><Relationship Id="rId2" Type="http://schemas.openxmlformats.org/officeDocument/2006/relationships/hyperlink" Target="https://webgate.ec.europa.eu/fpfis/wikis/display/NAITDOC/OID+How+to+register+an+organisation" TargetMode="External"/><Relationship Id="rId1" Type="http://schemas.openxmlformats.org/officeDocument/2006/relationships/slideLayout" Target="../slideLayouts/slideLayout2.xml"/><Relationship Id="rId6" Type="http://schemas.openxmlformats.org/officeDocument/2006/relationships/hyperlink" Target="https://www.etwinning.net/en/pub/index.htm" TargetMode="External"/><Relationship Id="rId5" Type="http://schemas.openxmlformats.org/officeDocument/2006/relationships/hyperlink" Target="https://ec.europa.eu/programmes/erasmus-plus/projects_en" TargetMode="External"/><Relationship Id="rId10" Type="http://schemas.openxmlformats.org/officeDocument/2006/relationships/hyperlink" Target="https://europa.eu/youth/home_en" TargetMode="External"/><Relationship Id="rId4" Type="http://schemas.openxmlformats.org/officeDocument/2006/relationships/hyperlink" Target="https://webgate.ec.europa.eu/app-forms/af-ui-opportunities/#/erasmus-plus" TargetMode="External"/><Relationship Id="rId9" Type="http://schemas.openxmlformats.org/officeDocument/2006/relationships/hyperlink" Target="http://epaletr.meb.gov.tr/epale-sayfasina-nasil-giris-yapilir.php"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ebgate.ec.europa.eu/erasmus-esc/organisation-registration/screen/home" TargetMode="External"/><Relationship Id="rId2" Type="http://schemas.openxmlformats.org/officeDocument/2006/relationships/hyperlink" Target="http://www.ua.gov.tr/" TargetMode="External"/><Relationship Id="rId1" Type="http://schemas.openxmlformats.org/officeDocument/2006/relationships/slideLayout" Target="../slideLayouts/slideLayout2.xml"/><Relationship Id="rId6" Type="http://schemas.openxmlformats.org/officeDocument/2006/relationships/hyperlink" Target="https://eur-lex.europa.eu/legal-content/EN/TXT/?uri=OJ:C_202406983" TargetMode="External"/><Relationship Id="rId5" Type="http://schemas.openxmlformats.org/officeDocument/2006/relationships/hyperlink" Target="https://webgate.ec.europa.eu/app-forms/af-ui-opportunities/#/erasmus-plus" TargetMode="External"/><Relationship Id="rId4" Type="http://schemas.openxmlformats.org/officeDocument/2006/relationships/hyperlink" Target="https://webgate.ec.europa.eu/web-eform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30.xml"/><Relationship Id="rId1" Type="http://schemas.openxmlformats.org/officeDocument/2006/relationships/slideLayout" Target="../slideLayouts/slideLayout2.xml"/><Relationship Id="rId4" Type="http://schemas.openxmlformats.org/officeDocument/2006/relationships/slide" Target="slide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1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58885" y="2400396"/>
            <a:ext cx="9626264" cy="1646302"/>
          </a:xfrm>
        </p:spPr>
        <p:txBody>
          <a:bodyPr/>
          <a:lstStyle/>
          <a:p>
            <a:pPr algn="ctr"/>
            <a:r>
              <a:rPr lang="tr-TR" sz="3200" dirty="0" smtClean="0">
                <a:latin typeface="Arial Black" panose="020B0A04020102020204" pitchFamily="34" charset="0"/>
              </a:rPr>
              <a:t>KAYSERİ İL MİLLİ EĞİTİM MÜDÜRLÜĞÜ</a:t>
            </a:r>
            <a:r>
              <a:rPr lang="tr-TR" sz="4400" dirty="0" smtClean="0"/>
              <a:t/>
            </a:r>
            <a:br>
              <a:rPr lang="tr-TR" sz="4400" dirty="0" smtClean="0"/>
            </a:br>
            <a:r>
              <a:rPr lang="tr-TR" sz="4400" dirty="0" smtClean="0">
                <a:solidFill>
                  <a:srgbClr val="00B050"/>
                </a:solidFill>
              </a:rPr>
              <a:t> </a:t>
            </a:r>
            <a:r>
              <a:rPr lang="tr-TR" sz="3600" b="1" dirty="0">
                <a:solidFill>
                  <a:srgbClr val="00B050"/>
                </a:solidFill>
                <a:latin typeface="Times New Roman" panose="02020603050405020304" pitchFamily="18" charset="0"/>
                <a:ea typeface="Calibri" panose="020F0502020204030204" pitchFamily="34" charset="0"/>
              </a:rPr>
              <a:t>AB Projeleri Hazırlama Teknikleri </a:t>
            </a:r>
            <a:r>
              <a:rPr lang="tr-TR" sz="3600" b="1" dirty="0" smtClean="0">
                <a:solidFill>
                  <a:srgbClr val="00B050"/>
                </a:solidFill>
                <a:latin typeface="Times New Roman" panose="02020603050405020304" pitchFamily="18" charset="0"/>
                <a:ea typeface="Calibri" panose="020F0502020204030204" pitchFamily="34" charset="0"/>
              </a:rPr>
              <a:t>Kursu</a:t>
            </a:r>
            <a:endParaRPr lang="tr-TR" sz="3600" b="1" dirty="0">
              <a:solidFill>
                <a:srgbClr val="00B050"/>
              </a:solidFill>
            </a:endParaRPr>
          </a:p>
        </p:txBody>
      </p:sp>
      <p:sp>
        <p:nvSpPr>
          <p:cNvPr id="3" name="Alt Başlık 2"/>
          <p:cNvSpPr>
            <a:spLocks noGrp="1"/>
          </p:cNvSpPr>
          <p:nvPr>
            <p:ph type="subTitle" idx="1"/>
          </p:nvPr>
        </p:nvSpPr>
        <p:spPr>
          <a:xfrm>
            <a:off x="1507067" y="4277163"/>
            <a:ext cx="8143928" cy="1204754"/>
          </a:xfrm>
        </p:spPr>
        <p:txBody>
          <a:bodyPr>
            <a:noAutofit/>
          </a:bodyPr>
          <a:lstStyle/>
          <a:p>
            <a:r>
              <a:rPr lang="tr-TR" sz="2000" dirty="0" smtClean="0"/>
              <a:t>Eğitim Görevlisi:</a:t>
            </a:r>
          </a:p>
          <a:p>
            <a:r>
              <a:rPr lang="tr-TR" sz="2000" dirty="0" smtClean="0"/>
              <a:t>Hakan YİĞİT</a:t>
            </a:r>
          </a:p>
        </p:txBody>
      </p:sp>
      <p:pic>
        <p:nvPicPr>
          <p:cNvPr id="4" name="Resim 3"/>
          <p:cNvPicPr>
            <a:picLocks noChangeAspect="1"/>
          </p:cNvPicPr>
          <p:nvPr/>
        </p:nvPicPr>
        <p:blipFill rotWithShape="1">
          <a:blip r:embed="rId2" cstate="print">
            <a:extLst>
              <a:ext uri="{28A0092B-C50C-407E-A947-70E740481C1C}">
                <a14:useLocalDpi xmlns:a14="http://schemas.microsoft.com/office/drawing/2010/main" val="0"/>
              </a:ext>
            </a:extLst>
          </a:blip>
          <a:srcRect l="6999" t="7920" r="6816" b="7723"/>
          <a:stretch/>
        </p:blipFill>
        <p:spPr>
          <a:xfrm>
            <a:off x="5457730" y="324188"/>
            <a:ext cx="1819748" cy="1845744"/>
          </a:xfrm>
          <a:prstGeom prst="rect">
            <a:avLst/>
          </a:prstGeom>
        </p:spPr>
      </p:pic>
      <p:sp>
        <p:nvSpPr>
          <p:cNvPr id="6" name="Metin kutusu 5"/>
          <p:cNvSpPr txBox="1"/>
          <p:nvPr/>
        </p:nvSpPr>
        <p:spPr>
          <a:xfrm>
            <a:off x="1507067" y="5481917"/>
            <a:ext cx="5435334" cy="923330"/>
          </a:xfrm>
          <a:prstGeom prst="rect">
            <a:avLst/>
          </a:prstGeom>
          <a:noFill/>
        </p:spPr>
        <p:txBody>
          <a:bodyPr wrap="square" rtlCol="0">
            <a:spAutoFit/>
          </a:bodyPr>
          <a:lstStyle/>
          <a:p>
            <a:r>
              <a:rPr lang="tr-TR" dirty="0" smtClean="0">
                <a:latin typeface="Times New Roman" panose="02020603050405020304" pitchFamily="18" charset="0"/>
                <a:cs typeface="Times New Roman" panose="02020603050405020304" pitchFamily="18" charset="0"/>
              </a:rPr>
              <a:t>Tarih: 25.11.2024 – 29.11.2024</a:t>
            </a:r>
          </a:p>
          <a:p>
            <a:r>
              <a:rPr lang="tr-TR" dirty="0" smtClean="0">
                <a:latin typeface="Times New Roman" panose="02020603050405020304" pitchFamily="18" charset="0"/>
                <a:cs typeface="Times New Roman" panose="02020603050405020304" pitchFamily="18" charset="0"/>
              </a:rPr>
              <a:t>Yer</a:t>
            </a:r>
            <a:r>
              <a:rPr lang="tr-TR" dirty="0">
                <a:latin typeface="Times New Roman" panose="02020603050405020304" pitchFamily="18" charset="0"/>
                <a:cs typeface="Times New Roman" panose="02020603050405020304" pitchFamily="18" charset="0"/>
              </a:rPr>
              <a:t>: İşyeri Sağlık ve Güvenlik Birimi Eğitim Merkezi </a:t>
            </a:r>
          </a:p>
          <a:p>
            <a:r>
              <a:rPr lang="tr-TR" dirty="0">
                <a:latin typeface="Times New Roman" panose="02020603050405020304" pitchFamily="18" charset="0"/>
                <a:cs typeface="Times New Roman" panose="02020603050405020304" pitchFamily="18" charset="0"/>
              </a:rPr>
              <a:t>Kurs Kodu: 2024381109 </a:t>
            </a:r>
          </a:p>
        </p:txBody>
      </p:sp>
    </p:spTree>
    <p:extLst>
      <p:ext uri="{BB962C8B-B14F-4D97-AF65-F5344CB8AC3E}">
        <p14:creationId xmlns:p14="http://schemas.microsoft.com/office/powerpoint/2010/main" val="3376582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85000" lnSpcReduction="20000"/>
          </a:bodyPr>
          <a:lstStyle/>
          <a:p>
            <a:pPr marL="0" indent="0">
              <a:buNone/>
            </a:pPr>
            <a:r>
              <a:rPr lang="tr-TR" sz="3200" dirty="0"/>
              <a:t>Kurum ve kuruluşlar arasındaki işbirliğinin, örgütsel, yerel, bölgesel, ulusal veya Avrupa düzeyinde yenilikçi uygulamaların geliştirilmesi, aktarılması ve/veya uygulanmasıyla sonuçlanması beklenmektedir.</a:t>
            </a:r>
          </a:p>
          <a:p>
            <a:pPr marL="0" indent="0">
              <a:buNone/>
            </a:pPr>
            <a:r>
              <a:rPr lang="tr-TR" sz="3200" b="1" dirty="0"/>
              <a:t>Fırsatlar</a:t>
            </a:r>
          </a:p>
          <a:p>
            <a:pPr marL="342900" lvl="1" indent="-342900"/>
            <a:r>
              <a:rPr lang="tr-TR" sz="3400" b="1" dirty="0"/>
              <a:t>Küçük Ölçekli Ortaklıklar</a:t>
            </a:r>
          </a:p>
          <a:p>
            <a:pPr marL="742950" lvl="2" indent="-342900"/>
            <a:r>
              <a:rPr lang="tr-TR" sz="3200" b="1" dirty="0" smtClean="0">
                <a:hlinkClick r:id="rId2" action="ppaction://hlinksldjump"/>
              </a:rPr>
              <a:t>Mesleki </a:t>
            </a:r>
            <a:r>
              <a:rPr lang="tr-TR" sz="3200" b="1" dirty="0">
                <a:hlinkClick r:id="rId2" action="ppaction://hlinksldjump"/>
              </a:rPr>
              <a:t>Eğitim Küçük Ölçekli Ortaklıklar (KA210-VET</a:t>
            </a:r>
            <a:r>
              <a:rPr lang="tr-TR" sz="3200" b="1" dirty="0" smtClean="0">
                <a:hlinkClick r:id="rId2" action="ppaction://hlinksldjump"/>
              </a:rPr>
              <a:t>)</a:t>
            </a:r>
            <a:endParaRPr lang="tr-TR" sz="3200" b="1" dirty="0" smtClean="0"/>
          </a:p>
          <a:p>
            <a:pPr marL="342900" lvl="1" indent="-342900"/>
            <a:r>
              <a:rPr lang="tr-TR" sz="3000" b="1" dirty="0"/>
              <a:t>İşbirliği için Ortaklıklar</a:t>
            </a:r>
          </a:p>
          <a:p>
            <a:pPr marL="742950" lvl="2" indent="-342900"/>
            <a:r>
              <a:rPr lang="tr-TR" sz="3200" b="1" dirty="0">
                <a:hlinkClick r:id="rId3" action="ppaction://hlinksldjump"/>
              </a:rPr>
              <a:t>Mesleki Eğitim İşbirliği Ortaklıkları (KA220-VET)</a:t>
            </a:r>
            <a:endParaRPr lang="tr-TR" sz="3200" b="1" dirty="0"/>
          </a:p>
          <a:p>
            <a:r>
              <a:rPr lang="tr-TR" sz="3200" b="1" dirty="0" smtClean="0"/>
              <a:t>Yenilik </a:t>
            </a:r>
            <a:r>
              <a:rPr lang="tr-TR" sz="3200" b="1" dirty="0"/>
              <a:t>İçin İttifaklar</a:t>
            </a:r>
          </a:p>
          <a:p>
            <a:r>
              <a:rPr lang="tr-TR" sz="3200" b="1" dirty="0"/>
              <a:t>Kapasite geliştirme </a:t>
            </a:r>
            <a:r>
              <a:rPr lang="tr-TR" sz="3200" b="1" dirty="0" smtClean="0"/>
              <a:t>(Yükseköğrenim</a:t>
            </a:r>
            <a:r>
              <a:rPr lang="tr-TR" sz="3200" b="1" dirty="0"/>
              <a:t>)</a:t>
            </a:r>
          </a:p>
          <a:p>
            <a:r>
              <a:rPr lang="tr-TR" sz="3200" b="1" dirty="0"/>
              <a:t>Kapasite geliştirme </a:t>
            </a:r>
            <a:r>
              <a:rPr lang="tr-TR" sz="3200" b="1" dirty="0" smtClean="0"/>
              <a:t>(Gençlik</a:t>
            </a:r>
            <a:r>
              <a:rPr lang="tr-TR" sz="3200" b="1" dirty="0"/>
              <a:t>)</a:t>
            </a:r>
          </a:p>
          <a:p>
            <a:r>
              <a:rPr lang="tr-TR" sz="3200" b="1" dirty="0"/>
              <a:t>Erasmus </a:t>
            </a:r>
            <a:r>
              <a:rPr lang="tr-TR" sz="3200" b="1" dirty="0" err="1"/>
              <a:t>Mundus</a:t>
            </a:r>
            <a:r>
              <a:rPr lang="tr-TR" sz="3200" b="1" dirty="0"/>
              <a:t> Tasarım Tedbirleri (EMDM)</a:t>
            </a:r>
          </a:p>
          <a:p>
            <a:r>
              <a:rPr lang="nn-NO" sz="3200" b="1" dirty="0"/>
              <a:t>Erasmus Mundus Ortak Yüksek Lisans</a:t>
            </a:r>
          </a:p>
          <a:p>
            <a:pPr lvl="1"/>
            <a:endParaRPr lang="tr-TR" sz="3200" dirty="0" smtClean="0"/>
          </a:p>
          <a:p>
            <a:pPr lvl="1"/>
            <a:endParaRPr lang="tr-TR" sz="3200" dirty="0"/>
          </a:p>
          <a:p>
            <a:pPr lvl="1"/>
            <a:endParaRPr lang="tr-TR" sz="3200" dirty="0" smtClean="0"/>
          </a:p>
          <a:p>
            <a:pPr lvl="1"/>
            <a:endParaRPr lang="tr-TR" sz="3200" dirty="0"/>
          </a:p>
          <a:p>
            <a:endParaRPr lang="tr-TR" sz="3600" b="1" dirty="0"/>
          </a:p>
        </p:txBody>
      </p:sp>
      <p:sp>
        <p:nvSpPr>
          <p:cNvPr id="4" name="Unvan 1"/>
          <p:cNvSpPr>
            <a:spLocks noGrp="1"/>
          </p:cNvSpPr>
          <p:nvPr>
            <p:ph type="title"/>
          </p:nvPr>
        </p:nvSpPr>
        <p:spPr>
          <a:xfrm>
            <a:off x="200298" y="313514"/>
            <a:ext cx="11991702" cy="670555"/>
          </a:xfrm>
        </p:spPr>
        <p:txBody>
          <a:bodyPr>
            <a:noAutofit/>
          </a:bodyPr>
          <a:lstStyle/>
          <a:p>
            <a:pPr lvl="1"/>
            <a:r>
              <a:rPr lang="tr-TR" sz="3600" b="1" kern="1200" dirty="0">
                <a:solidFill>
                  <a:schemeClr val="accent5">
                    <a:lumMod val="75000"/>
                  </a:schemeClr>
                </a:solidFill>
                <a:latin typeface="+mj-lt"/>
                <a:ea typeface="+mj-ea"/>
                <a:cs typeface="+mj-cs"/>
              </a:rPr>
              <a:t>Ana Eylem 2: Kuruluşlar ve kurumlar arasında işbirliği</a:t>
            </a:r>
          </a:p>
        </p:txBody>
      </p:sp>
      <p:sp>
        <p:nvSpPr>
          <p:cNvPr id="5" name="Oval 4">
            <a:hlinkClick r:id="rId4" action="ppaction://hlinksldjump"/>
          </p:cNvPr>
          <p:cNvSpPr/>
          <p:nvPr/>
        </p:nvSpPr>
        <p:spPr>
          <a:xfrm>
            <a:off x="11286308" y="562909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90361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77500" lnSpcReduction="20000"/>
          </a:bodyPr>
          <a:lstStyle/>
          <a:p>
            <a:r>
              <a:rPr lang="tr-TR" sz="3600" b="1" dirty="0" smtClean="0">
                <a:solidFill>
                  <a:srgbClr val="C00000"/>
                </a:solidFill>
              </a:rPr>
              <a:t>Mesleki </a:t>
            </a:r>
            <a:r>
              <a:rPr lang="tr-TR" sz="3600" b="1" dirty="0">
                <a:solidFill>
                  <a:srgbClr val="C00000"/>
                </a:solidFill>
              </a:rPr>
              <a:t>eğitim ve öğretim öğrencileri ve </a:t>
            </a:r>
            <a:r>
              <a:rPr lang="tr-TR" sz="3600" b="1" dirty="0" smtClean="0">
                <a:solidFill>
                  <a:srgbClr val="C00000"/>
                </a:solidFill>
              </a:rPr>
              <a:t>personeli (KA122-VET)</a:t>
            </a:r>
            <a:endParaRPr lang="tr-TR" sz="3600" b="1" dirty="0">
              <a:solidFill>
                <a:srgbClr val="C00000"/>
              </a:solidFill>
            </a:endParaRPr>
          </a:p>
          <a:p>
            <a:pPr lvl="1" algn="just"/>
            <a:r>
              <a:rPr lang="tr-TR" sz="3600" dirty="0"/>
              <a:t>Mesleki eğitimdeki öğrenici hareketliliği ile temel mesleki eğitim programlarına devam eden öğreniciler (mesleki ve teknik ortaöğretim öğrencileri ve meslek kursiyerleri) ve sürekli mesleki eğitim programlarına devam eden öğrenicilerin yurt dışında beceri ve yeterliliklerinin geliştirilmesi desteklenir. Bu faaliyet ile mesleki eğitim öğrenicilerine mesleki </a:t>
            </a:r>
            <a:r>
              <a:rPr lang="tr-TR" sz="3600" dirty="0" smtClean="0"/>
              <a:t>gelişim, kültürel ve dilsel gelişim </a:t>
            </a:r>
            <a:r>
              <a:rPr lang="tr-TR" sz="3600" dirty="0"/>
              <a:t>fırsatları sunulması amaçlanır.</a:t>
            </a:r>
            <a:endParaRPr lang="tr-TR" sz="3400" dirty="0" smtClean="0"/>
          </a:p>
          <a:p>
            <a:pPr lvl="1" algn="just"/>
            <a:r>
              <a:rPr lang="tr-TR" sz="3400" dirty="0" smtClean="0"/>
              <a:t>Personel </a:t>
            </a:r>
            <a:r>
              <a:rPr lang="tr-TR" sz="3400" dirty="0"/>
              <a:t>için, iş </a:t>
            </a:r>
            <a:r>
              <a:rPr lang="tr-TR" sz="3400" dirty="0" smtClean="0"/>
              <a:t>başı eğitim, </a:t>
            </a:r>
            <a:r>
              <a:rPr lang="tr-TR" sz="3400" dirty="0"/>
              <a:t>kurslar ve öğretim veya eğitim görevleri gibi faaliyetler yurtdışındaki başka bir kuruluşta organize edilebilir. Öğrenciler için, yurtdışında öğrenme dönemleri ve beceri yarışmalarına katılım.</a:t>
            </a:r>
          </a:p>
          <a:p>
            <a:pPr lvl="1" algn="just"/>
            <a:r>
              <a:rPr lang="tr-TR" sz="3400" dirty="0"/>
              <a:t>Ayrıca başvuru sahibi kuruluş, eğitim gören öğretmenleri ağırlayabilir ve yurt dışından uzman kişileri davet edebilir.</a:t>
            </a:r>
          </a:p>
          <a:p>
            <a:endParaRPr lang="tr-TR" sz="3600" b="1" dirty="0"/>
          </a:p>
        </p:txBody>
      </p:sp>
      <p:sp>
        <p:nvSpPr>
          <p:cNvPr id="4" name="Unvan 1"/>
          <p:cNvSpPr>
            <a:spLocks noGrp="1"/>
          </p:cNvSpPr>
          <p:nvPr>
            <p:ph type="title"/>
          </p:nvPr>
        </p:nvSpPr>
        <p:spPr>
          <a:xfrm>
            <a:off x="677334" y="313514"/>
            <a:ext cx="932010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1: Bireylerin </a:t>
            </a:r>
            <a:r>
              <a:rPr lang="tr-TR" b="1" dirty="0" smtClean="0">
                <a:solidFill>
                  <a:schemeClr val="accent5">
                    <a:lumMod val="75000"/>
                  </a:schemeClr>
                </a:solidFill>
              </a:rPr>
              <a:t>öğrenme hareketliliği</a:t>
            </a:r>
            <a:endParaRPr lang="tr-TR" b="1" dirty="0">
              <a:solidFill>
                <a:schemeClr val="accent5">
                  <a:lumMod val="75000"/>
                </a:schemeClr>
              </a:solidFill>
            </a:endParaRPr>
          </a:p>
        </p:txBody>
      </p:sp>
      <p:sp>
        <p:nvSpPr>
          <p:cNvPr id="2" name="Oval 1">
            <a:hlinkClick r:id="rId2" action="ppaction://hlinksldjump"/>
          </p:cNvPr>
          <p:cNvSpPr/>
          <p:nvPr/>
        </p:nvSpPr>
        <p:spPr>
          <a:xfrm>
            <a:off x="11263544" y="313514"/>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8486884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92500" lnSpcReduction="20000"/>
          </a:bodyPr>
          <a:lstStyle/>
          <a:p>
            <a:r>
              <a:rPr lang="tr-TR" sz="3000" b="1" dirty="0" smtClean="0">
                <a:solidFill>
                  <a:srgbClr val="C00000"/>
                </a:solidFill>
              </a:rPr>
              <a:t>Mesleki </a:t>
            </a:r>
            <a:r>
              <a:rPr lang="tr-TR" sz="3000" b="1" dirty="0">
                <a:solidFill>
                  <a:srgbClr val="C00000"/>
                </a:solidFill>
              </a:rPr>
              <a:t>eğitim ve öğretim öğrencileri ve </a:t>
            </a:r>
            <a:r>
              <a:rPr lang="tr-TR" sz="3000" b="1" dirty="0" smtClean="0">
                <a:solidFill>
                  <a:srgbClr val="C00000"/>
                </a:solidFill>
              </a:rPr>
              <a:t>personeli (KA122-VET)</a:t>
            </a:r>
            <a:endParaRPr lang="tr-TR" sz="3000" b="1" dirty="0">
              <a:solidFill>
                <a:srgbClr val="C00000"/>
              </a:solidFill>
            </a:endParaRPr>
          </a:p>
          <a:p>
            <a:pPr marL="0" indent="0">
              <a:buNone/>
            </a:pPr>
            <a:r>
              <a:rPr lang="tr-TR" sz="3600" dirty="0" smtClean="0">
                <a:solidFill>
                  <a:srgbClr val="FF0000"/>
                </a:solidFill>
              </a:rPr>
              <a:t>Amaç: </a:t>
            </a:r>
          </a:p>
          <a:p>
            <a:pPr lvl="1"/>
            <a:r>
              <a:rPr lang="tr-TR" sz="3400" dirty="0" smtClean="0">
                <a:solidFill>
                  <a:schemeClr val="tx1"/>
                </a:solidFill>
              </a:rPr>
              <a:t>Ö</a:t>
            </a:r>
            <a:r>
              <a:rPr lang="tr-TR" sz="3400" dirty="0" smtClean="0"/>
              <a:t>ğrenici </a:t>
            </a:r>
            <a:r>
              <a:rPr lang="tr-TR" sz="3400" dirty="0"/>
              <a:t>ve personelinin yeterliliklerinin </a:t>
            </a:r>
            <a:r>
              <a:rPr lang="tr-TR" sz="3400" dirty="0" smtClean="0"/>
              <a:t>geliştirilmesi,</a:t>
            </a:r>
          </a:p>
          <a:p>
            <a:pPr lvl="1"/>
            <a:r>
              <a:rPr lang="tr-TR" sz="3400" dirty="0" smtClean="0"/>
              <a:t>Yurt </a:t>
            </a:r>
            <a:r>
              <a:rPr lang="tr-TR" sz="3400" dirty="0"/>
              <a:t>dışında mesleki gelişim fırsatları sunulması </a:t>
            </a:r>
            <a:endParaRPr lang="tr-TR" sz="3400" dirty="0" smtClean="0"/>
          </a:p>
          <a:p>
            <a:pPr lvl="1"/>
            <a:r>
              <a:rPr lang="tr-TR" sz="3400" dirty="0" smtClean="0"/>
              <a:t>Eğitim-öğretimden </a:t>
            </a:r>
            <a:r>
              <a:rPr lang="tr-TR" sz="3400" dirty="0"/>
              <a:t>iş hayatına geçiş yapabilmeleri için ihtiyaç duydukları becerilerin </a:t>
            </a:r>
            <a:r>
              <a:rPr lang="tr-TR" sz="3400" dirty="0" smtClean="0"/>
              <a:t>kazandırılması</a:t>
            </a:r>
          </a:p>
          <a:p>
            <a:pPr lvl="1"/>
            <a:r>
              <a:rPr lang="tr-TR" sz="3400" dirty="0" smtClean="0"/>
              <a:t>Sürekli </a:t>
            </a:r>
            <a:r>
              <a:rPr lang="tr-TR" sz="3400" dirty="0"/>
              <a:t>mesleki eğitimlerine devam eden öğrenicilerin ihtiyaç duydukları yeni becerilere veya güncellemelere </a:t>
            </a:r>
            <a:r>
              <a:rPr lang="tr-TR" sz="3400" dirty="0" smtClean="0"/>
              <a:t>ulaşabilmeleri</a:t>
            </a:r>
          </a:p>
          <a:p>
            <a:pPr lvl="1"/>
            <a:r>
              <a:rPr lang="tr-TR" sz="3400" dirty="0" smtClean="0"/>
              <a:t>Mesleki </a:t>
            </a:r>
            <a:r>
              <a:rPr lang="tr-TR" sz="3400" dirty="0"/>
              <a:t>eğitim personelinin ise, iş pratiği bilgisi elde etme ve güncelleme veya pedagojik becerilerinin artırılması amaçlanmaktadır.</a:t>
            </a:r>
            <a:endParaRPr lang="tr-TR" sz="3400" b="1" dirty="0"/>
          </a:p>
        </p:txBody>
      </p:sp>
      <p:sp>
        <p:nvSpPr>
          <p:cNvPr id="4" name="Unvan 1"/>
          <p:cNvSpPr>
            <a:spLocks noGrp="1"/>
          </p:cNvSpPr>
          <p:nvPr>
            <p:ph type="title"/>
          </p:nvPr>
        </p:nvSpPr>
        <p:spPr>
          <a:xfrm>
            <a:off x="677334" y="313514"/>
            <a:ext cx="932010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1: Bireylerin </a:t>
            </a:r>
            <a:r>
              <a:rPr lang="tr-TR" b="1" dirty="0" smtClean="0">
                <a:solidFill>
                  <a:schemeClr val="accent5">
                    <a:lumMod val="75000"/>
                  </a:schemeClr>
                </a:solidFill>
              </a:rPr>
              <a:t>öğrenme hareketliliği</a:t>
            </a:r>
            <a:endParaRPr lang="tr-TR" b="1" dirty="0">
              <a:solidFill>
                <a:schemeClr val="accent5">
                  <a:lumMod val="75000"/>
                </a:schemeClr>
              </a:solidFill>
            </a:endParaRPr>
          </a:p>
        </p:txBody>
      </p:sp>
      <p:sp>
        <p:nvSpPr>
          <p:cNvPr id="2" name="Oval 1">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684073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a:bodyPr>
          <a:lstStyle/>
          <a:p>
            <a:r>
              <a:rPr lang="tr-TR" sz="2800" b="1" dirty="0" smtClean="0">
                <a:solidFill>
                  <a:srgbClr val="C00000"/>
                </a:solidFill>
              </a:rPr>
              <a:t>Mesleki </a:t>
            </a:r>
            <a:r>
              <a:rPr lang="tr-TR" sz="2800" b="1" dirty="0">
                <a:solidFill>
                  <a:srgbClr val="C00000"/>
                </a:solidFill>
              </a:rPr>
              <a:t>eğitim ve öğretim öğrencileri ve </a:t>
            </a:r>
            <a:r>
              <a:rPr lang="tr-TR" sz="2800" b="1" dirty="0" smtClean="0">
                <a:solidFill>
                  <a:srgbClr val="C00000"/>
                </a:solidFill>
              </a:rPr>
              <a:t>personeli (KA122-VET)</a:t>
            </a:r>
          </a:p>
          <a:p>
            <a:pPr marL="0" indent="0">
              <a:buNone/>
            </a:pPr>
            <a:r>
              <a:rPr lang="tr-TR" sz="3400" dirty="0" smtClean="0"/>
              <a:t>Bu </a:t>
            </a:r>
            <a:r>
              <a:rPr lang="tr-TR" sz="3400" dirty="0"/>
              <a:t>faaliyet altında 3 tür hareketlilik bulunmaktadır</a:t>
            </a:r>
            <a:r>
              <a:rPr lang="tr-TR" sz="3400" dirty="0" smtClean="0"/>
              <a:t>:</a:t>
            </a:r>
          </a:p>
          <a:p>
            <a:r>
              <a:rPr lang="tr-TR" sz="3600" b="1" dirty="0"/>
              <a:t>Öğrenici </a:t>
            </a:r>
            <a:r>
              <a:rPr lang="tr-TR" sz="3600" b="1" dirty="0" smtClean="0"/>
              <a:t>Hareketliliği</a:t>
            </a:r>
            <a:endParaRPr lang="tr-TR" sz="3600" b="1" dirty="0"/>
          </a:p>
          <a:p>
            <a:r>
              <a:rPr lang="tr-TR" sz="3600" b="1" dirty="0"/>
              <a:t>Personel </a:t>
            </a:r>
            <a:r>
              <a:rPr lang="tr-TR" sz="3600" b="1" dirty="0" smtClean="0"/>
              <a:t>Hareketliliği</a:t>
            </a:r>
            <a:endParaRPr lang="tr-TR" sz="3600" b="1" dirty="0"/>
          </a:p>
          <a:p>
            <a:r>
              <a:rPr lang="tr-TR" sz="3600" b="1" dirty="0"/>
              <a:t>Desteklenen Diğer </a:t>
            </a:r>
            <a:r>
              <a:rPr lang="tr-TR" sz="3600" b="1" dirty="0" smtClean="0"/>
              <a:t>Faaliyetler</a:t>
            </a:r>
            <a:endParaRPr lang="tr-TR" sz="3600" b="1" dirty="0"/>
          </a:p>
          <a:p>
            <a:pPr lvl="1"/>
            <a:r>
              <a:rPr lang="tr-TR" sz="2800" dirty="0"/>
              <a:t>Uzman Daveti (2 ila 60 gün</a:t>
            </a:r>
            <a:r>
              <a:rPr lang="tr-TR" sz="2800" dirty="0" smtClean="0"/>
              <a:t>):</a:t>
            </a:r>
          </a:p>
          <a:p>
            <a:pPr lvl="1"/>
            <a:r>
              <a:rPr lang="tr-TR" sz="2800" dirty="0"/>
              <a:t>Hazırlık </a:t>
            </a:r>
            <a:r>
              <a:rPr lang="tr-TR" sz="2800" dirty="0" smtClean="0"/>
              <a:t>Ziyaretleri</a:t>
            </a:r>
            <a:endParaRPr lang="tr-TR" sz="2800" dirty="0"/>
          </a:p>
          <a:p>
            <a:endParaRPr lang="tr-TR" sz="3400" dirty="0" smtClean="0"/>
          </a:p>
          <a:p>
            <a:endParaRPr lang="tr-TR" sz="3600" b="1" dirty="0">
              <a:solidFill>
                <a:srgbClr val="C00000"/>
              </a:solidFill>
            </a:endParaRPr>
          </a:p>
        </p:txBody>
      </p:sp>
      <p:sp>
        <p:nvSpPr>
          <p:cNvPr id="4" name="Unvan 1"/>
          <p:cNvSpPr>
            <a:spLocks noGrp="1"/>
          </p:cNvSpPr>
          <p:nvPr>
            <p:ph type="title"/>
          </p:nvPr>
        </p:nvSpPr>
        <p:spPr>
          <a:xfrm>
            <a:off x="677334" y="313514"/>
            <a:ext cx="932010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1: Bireylerin </a:t>
            </a:r>
            <a:r>
              <a:rPr lang="tr-TR" b="1" dirty="0" smtClean="0">
                <a:solidFill>
                  <a:schemeClr val="accent5">
                    <a:lumMod val="75000"/>
                  </a:schemeClr>
                </a:solidFill>
              </a:rPr>
              <a:t>öğrenme hareketliliği</a:t>
            </a:r>
            <a:endParaRPr lang="tr-TR" b="1" dirty="0">
              <a:solidFill>
                <a:schemeClr val="accent5">
                  <a:lumMod val="75000"/>
                </a:schemeClr>
              </a:solidFill>
            </a:endParaRPr>
          </a:p>
        </p:txBody>
      </p:sp>
      <p:sp>
        <p:nvSpPr>
          <p:cNvPr id="2" name="Oval 1">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2494588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a:bodyPr>
          <a:lstStyle/>
          <a:p>
            <a:r>
              <a:rPr lang="tr-TR" sz="2800" b="1" dirty="0" smtClean="0">
                <a:solidFill>
                  <a:srgbClr val="C00000"/>
                </a:solidFill>
              </a:rPr>
              <a:t>Mesleki </a:t>
            </a:r>
            <a:r>
              <a:rPr lang="tr-TR" sz="2800" b="1" dirty="0">
                <a:solidFill>
                  <a:srgbClr val="C00000"/>
                </a:solidFill>
              </a:rPr>
              <a:t>eğitim ve öğretim öğrencileri ve </a:t>
            </a:r>
            <a:r>
              <a:rPr lang="tr-TR" sz="2800" b="1" dirty="0" smtClean="0">
                <a:solidFill>
                  <a:srgbClr val="C00000"/>
                </a:solidFill>
              </a:rPr>
              <a:t>personeli (KA122-VET)</a:t>
            </a:r>
          </a:p>
          <a:p>
            <a:r>
              <a:rPr lang="tr-TR" sz="3600" b="1" dirty="0" smtClean="0"/>
              <a:t>Öğrenici Hareketliliği</a:t>
            </a:r>
            <a:endParaRPr lang="tr-TR" sz="3600" dirty="0"/>
          </a:p>
          <a:p>
            <a:pPr marL="0" indent="0" fontAlgn="base">
              <a:buNone/>
            </a:pPr>
            <a:r>
              <a:rPr lang="tr-TR" sz="3600" u="sng" dirty="0"/>
              <a:t>Öğrenici hareketliliğinin </a:t>
            </a:r>
            <a:r>
              <a:rPr lang="tr-TR" sz="3600" u="sng" dirty="0" smtClean="0"/>
              <a:t>4 </a:t>
            </a:r>
            <a:r>
              <a:rPr lang="tr-TR" sz="3600" u="sng" dirty="0"/>
              <a:t>farklı türü vardır:</a:t>
            </a:r>
          </a:p>
          <a:p>
            <a:pPr fontAlgn="base"/>
            <a:r>
              <a:rPr lang="tr-TR" sz="2800" dirty="0"/>
              <a:t>Beceri yarışmalarına katılım (1 ila 10 gün)</a:t>
            </a:r>
          </a:p>
          <a:p>
            <a:pPr fontAlgn="base"/>
            <a:r>
              <a:rPr lang="tr-TR" sz="2800" dirty="0" smtClean="0"/>
              <a:t>Mesleki </a:t>
            </a:r>
            <a:r>
              <a:rPr lang="tr-TR" sz="2800" dirty="0"/>
              <a:t>eğitim öğrenicileri için grup hareketliliği (2 ila 30 gün)</a:t>
            </a:r>
          </a:p>
          <a:p>
            <a:pPr fontAlgn="base"/>
            <a:r>
              <a:rPr lang="tr-TR" sz="2800" dirty="0" smtClean="0"/>
              <a:t>Kısa </a:t>
            </a:r>
            <a:r>
              <a:rPr lang="tr-TR" sz="2800" dirty="0"/>
              <a:t>dönemli öğrenme hareketliliği (10 ila 89 gün)</a:t>
            </a:r>
          </a:p>
          <a:p>
            <a:pPr fontAlgn="base"/>
            <a:r>
              <a:rPr lang="tr-TR" sz="2800" dirty="0" smtClean="0"/>
              <a:t>Uzun </a:t>
            </a:r>
            <a:r>
              <a:rPr lang="tr-TR" sz="2800" dirty="0"/>
              <a:t>dönemli öğrenme hareketliliği (</a:t>
            </a:r>
            <a:r>
              <a:rPr lang="tr-TR" sz="2800" dirty="0" err="1"/>
              <a:t>ErasmusPro</a:t>
            </a:r>
            <a:r>
              <a:rPr lang="tr-TR" sz="2800" dirty="0"/>
              <a:t>) (90 ila 365 gün)</a:t>
            </a:r>
          </a:p>
          <a:p>
            <a:endParaRPr lang="tr-TR" sz="3400" dirty="0" smtClean="0"/>
          </a:p>
          <a:p>
            <a:endParaRPr lang="tr-TR" sz="3600" b="1" dirty="0">
              <a:solidFill>
                <a:srgbClr val="C00000"/>
              </a:solidFill>
            </a:endParaRPr>
          </a:p>
        </p:txBody>
      </p:sp>
      <p:sp>
        <p:nvSpPr>
          <p:cNvPr id="4" name="Unvan 1"/>
          <p:cNvSpPr>
            <a:spLocks noGrp="1"/>
          </p:cNvSpPr>
          <p:nvPr>
            <p:ph type="title"/>
          </p:nvPr>
        </p:nvSpPr>
        <p:spPr>
          <a:xfrm>
            <a:off x="677334" y="313514"/>
            <a:ext cx="932010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1: Bireylerin </a:t>
            </a:r>
            <a:r>
              <a:rPr lang="tr-TR" b="1" dirty="0" smtClean="0">
                <a:solidFill>
                  <a:schemeClr val="accent5">
                    <a:lumMod val="75000"/>
                  </a:schemeClr>
                </a:solidFill>
              </a:rPr>
              <a:t>öğrenme hareketliliği</a:t>
            </a:r>
            <a:endParaRPr lang="tr-TR" b="1" dirty="0">
              <a:solidFill>
                <a:schemeClr val="accent5">
                  <a:lumMod val="75000"/>
                </a:schemeClr>
              </a:solidFill>
            </a:endParaRPr>
          </a:p>
        </p:txBody>
      </p:sp>
      <p:sp>
        <p:nvSpPr>
          <p:cNvPr id="2" name="Oval 1">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1709796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77500" lnSpcReduction="20000"/>
          </a:bodyPr>
          <a:lstStyle/>
          <a:p>
            <a:r>
              <a:rPr lang="tr-TR" sz="3600" b="1" dirty="0">
                <a:solidFill>
                  <a:srgbClr val="C00000"/>
                </a:solidFill>
              </a:rPr>
              <a:t>Mesleki eğitim ve öğretim öğrencileri ve personeli (KA122-VET)</a:t>
            </a:r>
          </a:p>
          <a:p>
            <a:r>
              <a:rPr lang="tr-TR" sz="4600" b="1" dirty="0" smtClean="0"/>
              <a:t>Personel Hareketliliği</a:t>
            </a:r>
            <a:endParaRPr lang="tr-TR" sz="4600" b="1" dirty="0"/>
          </a:p>
          <a:p>
            <a:pPr marL="0" indent="0" fontAlgn="base">
              <a:buNone/>
            </a:pPr>
            <a:r>
              <a:rPr lang="tr-TR" sz="3600" dirty="0"/>
              <a:t>Personel hareketliliği faaliyetinin 3 alt türü vardır:</a:t>
            </a:r>
          </a:p>
          <a:p>
            <a:pPr fontAlgn="base"/>
            <a:r>
              <a:rPr lang="tr-TR" sz="3600" dirty="0">
                <a:solidFill>
                  <a:srgbClr val="00B0F0"/>
                </a:solidFill>
              </a:rPr>
              <a:t>İşbaşı öğrenme (2 ila 60 gün)</a:t>
            </a:r>
          </a:p>
          <a:p>
            <a:pPr fontAlgn="base"/>
            <a:r>
              <a:rPr lang="tr-TR" sz="3600" dirty="0">
                <a:solidFill>
                  <a:srgbClr val="00B0F0"/>
                </a:solidFill>
              </a:rPr>
              <a:t>Öğretmenlik veya eğitmenlik görevlendirmeleri (2 ila 365 gün)</a:t>
            </a:r>
          </a:p>
          <a:p>
            <a:pPr fontAlgn="base"/>
            <a:r>
              <a:rPr lang="tr-TR" sz="3600" dirty="0">
                <a:solidFill>
                  <a:srgbClr val="00B0F0"/>
                </a:solidFill>
              </a:rPr>
              <a:t>Kurslar ve eğitim (2 ila 30 gün)</a:t>
            </a:r>
          </a:p>
          <a:p>
            <a:pPr marL="0" indent="0" fontAlgn="base">
              <a:buNone/>
            </a:pPr>
            <a:endParaRPr lang="tr-TR" sz="3600" dirty="0" smtClean="0"/>
          </a:p>
          <a:p>
            <a:pPr marL="0" indent="0" fontAlgn="base">
              <a:buNone/>
            </a:pPr>
            <a:r>
              <a:rPr lang="tr-TR" sz="3600" dirty="0" smtClean="0"/>
              <a:t>İşbaşı </a:t>
            </a:r>
            <a:r>
              <a:rPr lang="tr-TR" sz="3600" dirty="0"/>
              <a:t>öğrenme (</a:t>
            </a:r>
            <a:r>
              <a:rPr lang="tr-TR" sz="3600" dirty="0" err="1"/>
              <a:t>job</a:t>
            </a:r>
            <a:r>
              <a:rPr lang="tr-TR" sz="3600" dirty="0"/>
              <a:t> </a:t>
            </a:r>
            <a:r>
              <a:rPr lang="tr-TR" sz="3600" smtClean="0"/>
              <a:t>shadowing</a:t>
            </a:r>
            <a:r>
              <a:rPr lang="tr-TR" sz="3600" dirty="0" smtClean="0"/>
              <a:t>), </a:t>
            </a:r>
            <a:r>
              <a:rPr lang="tr-TR" sz="3600" dirty="0"/>
              <a:t>mesleki eğitimden sorumlu personelin ev sahibi kuruluşun günlük işlerinde uygulayıcıları takip ederek eğitim almak, iyi uygulamaların karşılıklı değişimini yapmak, beceri ve bilgi edinmek ve/veya aktif katılımcı gözlem yoluyla uzun vadeli ortaklıklar kurmak amacıyla başka bir ülkedeki bir ortak kuruluşta bulunmasıdır</a:t>
            </a:r>
            <a:r>
              <a:rPr lang="tr-TR" sz="3600" dirty="0" smtClean="0"/>
              <a:t>.</a:t>
            </a:r>
            <a:endParaRPr lang="tr-TR" sz="3400" dirty="0" smtClean="0"/>
          </a:p>
          <a:p>
            <a:endParaRPr lang="tr-TR" sz="3600" b="1" dirty="0">
              <a:solidFill>
                <a:srgbClr val="C00000"/>
              </a:solidFill>
            </a:endParaRPr>
          </a:p>
        </p:txBody>
      </p:sp>
      <p:sp>
        <p:nvSpPr>
          <p:cNvPr id="4" name="Unvan 1"/>
          <p:cNvSpPr>
            <a:spLocks noGrp="1"/>
          </p:cNvSpPr>
          <p:nvPr>
            <p:ph type="title"/>
          </p:nvPr>
        </p:nvSpPr>
        <p:spPr>
          <a:xfrm>
            <a:off x="677334" y="313514"/>
            <a:ext cx="932010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1: Bireylerin </a:t>
            </a:r>
            <a:r>
              <a:rPr lang="tr-TR" b="1" dirty="0" smtClean="0">
                <a:solidFill>
                  <a:schemeClr val="accent5">
                    <a:lumMod val="75000"/>
                  </a:schemeClr>
                </a:solidFill>
              </a:rPr>
              <a:t>öğrenme hareketliliği</a:t>
            </a:r>
            <a:endParaRPr lang="tr-TR" b="1" dirty="0">
              <a:solidFill>
                <a:schemeClr val="accent5">
                  <a:lumMod val="75000"/>
                </a:schemeClr>
              </a:solidFill>
            </a:endParaRPr>
          </a:p>
        </p:txBody>
      </p:sp>
      <p:sp>
        <p:nvSpPr>
          <p:cNvPr id="2" name="Oval 1">
            <a:hlinkClick r:id="rId2" action="ppaction://hlinksldjump"/>
          </p:cNvPr>
          <p:cNvSpPr/>
          <p:nvPr/>
        </p:nvSpPr>
        <p:spPr>
          <a:xfrm>
            <a:off x="11286308" y="452846"/>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694346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55000" lnSpcReduction="20000"/>
          </a:bodyPr>
          <a:lstStyle/>
          <a:p>
            <a:r>
              <a:rPr lang="tr-TR" sz="5100" b="1" dirty="0">
                <a:solidFill>
                  <a:srgbClr val="C00000"/>
                </a:solidFill>
              </a:rPr>
              <a:t>Mesleki eğitim ve öğretim öğrencileri ve personeli (KA122-VET)</a:t>
            </a:r>
          </a:p>
          <a:p>
            <a:r>
              <a:rPr lang="tr-TR" sz="6500" b="1" dirty="0" smtClean="0"/>
              <a:t>Desteklenen </a:t>
            </a:r>
            <a:r>
              <a:rPr lang="tr-TR" sz="6500" b="1" dirty="0"/>
              <a:t>Diğer </a:t>
            </a:r>
            <a:r>
              <a:rPr lang="tr-TR" sz="6500" b="1" dirty="0" smtClean="0"/>
              <a:t>Faaliyetler</a:t>
            </a:r>
          </a:p>
          <a:p>
            <a:pPr lvl="1"/>
            <a:r>
              <a:rPr lang="tr-TR" sz="3400" b="1" dirty="0" smtClean="0">
                <a:solidFill>
                  <a:srgbClr val="00B0F0"/>
                </a:solidFill>
              </a:rPr>
              <a:t>Uzman Daveti (2 ila 60 gün): </a:t>
            </a:r>
            <a:r>
              <a:rPr lang="tr-TR" sz="3400" dirty="0" smtClean="0"/>
              <a:t>Yurt dışından eğitim alan kuruluşta eğitim, öğretim ve öğrenmeyi iyileştirmeye yardımcı olabilecek eğitmenleri, öğretmenleri, politika uzmanlarını veya diğer nitelikli profesyonelleri davet edebilir. Örneğin, davet edilen uzmanlar, alıcı kuruluşun personeline eğitim verebilir, yeni öğretim yöntemlerini gösterebilir veya organizasyon ve yönetimdeki iyi uygulamaların aktarılmasına yardımcı olabilir.</a:t>
            </a:r>
          </a:p>
          <a:p>
            <a:pPr lvl="1" fontAlgn="base"/>
            <a:r>
              <a:rPr lang="tr-TR" sz="3400" b="1" dirty="0" smtClean="0">
                <a:solidFill>
                  <a:srgbClr val="00B0F0"/>
                </a:solidFill>
              </a:rPr>
              <a:t>Öğretmen ve eğitmenlerin eğitimi için ev sahipliği yapma (10 ila 365 gün): </a:t>
            </a:r>
            <a:r>
              <a:rPr lang="tr-TR" sz="3400" dirty="0" smtClean="0"/>
              <a:t>Yurtdışında </a:t>
            </a:r>
            <a:r>
              <a:rPr lang="tr-TR" sz="3400" dirty="0"/>
              <a:t>bir </a:t>
            </a:r>
            <a:r>
              <a:rPr lang="tr-TR" sz="3400" dirty="0" smtClean="0"/>
              <a:t>eğitim dönemi </a:t>
            </a:r>
            <a:r>
              <a:rPr lang="tr-TR" sz="3400" dirty="0"/>
              <a:t>geçirmek isteyen öğretmenleri </a:t>
            </a:r>
            <a:r>
              <a:rPr lang="tr-TR" sz="3400" dirty="0" smtClean="0"/>
              <a:t>okulda ağırlayabilir</a:t>
            </a:r>
            <a:r>
              <a:rPr lang="tr-TR" sz="3400" dirty="0"/>
              <a:t>. Ev sahibi kuruluş, faaliyeti oluşturmak için destek alırken, katılımcı için seyahat ve bireysel destek gönderen kurum tarafından sağlanmalıdır (Gönderen kurum bu amaç için Erasmus+ hibesine başvurabilir).</a:t>
            </a:r>
          </a:p>
          <a:p>
            <a:pPr fontAlgn="base"/>
            <a:r>
              <a:rPr lang="tr-TR" sz="3600" b="1" dirty="0"/>
              <a:t>Hazırlık </a:t>
            </a:r>
            <a:r>
              <a:rPr lang="tr-TR" sz="3600" b="1" dirty="0" smtClean="0"/>
              <a:t>Ziyaretleri: </a:t>
            </a:r>
            <a:r>
              <a:rPr lang="tr-TR" sz="3600" dirty="0" smtClean="0"/>
              <a:t>Hazırlık ziyaretleri </a:t>
            </a:r>
            <a:r>
              <a:rPr lang="tr-TR" sz="3600" dirty="0"/>
              <a:t>personel veya öğrencilerin hareketliliği için destekleyici bir düzenlemedir. Her hazırlık ziyaretinin net bir gerekçesi olmalı ve hareketlilik faaliyetlerinin kapsayıcılığını, kapsamını ve kalitesini iyileştirmeye hizmet etmelidir. Örneğin; imkanı kısıtlı katılımcıların hareketliliğini daha iyi hazırlamak, yeni bir ortak kuruluşla çalışmaya başlamak veya daha uzun hareketlilik faaliyetleri hazırlamak için hazırlık ziyaretleri düzenlenebilir. Personel için kurs veya eğitim faaliyeti hazırlığı için hazırlık ziyaretleri düzenlenemez</a:t>
            </a:r>
            <a:r>
              <a:rPr lang="tr-TR" sz="3600" dirty="0" smtClean="0"/>
              <a:t>.</a:t>
            </a:r>
            <a:endParaRPr lang="tr-TR" sz="3400" dirty="0" smtClean="0"/>
          </a:p>
          <a:p>
            <a:endParaRPr lang="tr-TR" sz="3600" b="1" dirty="0">
              <a:solidFill>
                <a:srgbClr val="C00000"/>
              </a:solidFill>
            </a:endParaRPr>
          </a:p>
        </p:txBody>
      </p:sp>
      <p:sp>
        <p:nvSpPr>
          <p:cNvPr id="4" name="Unvan 1"/>
          <p:cNvSpPr>
            <a:spLocks noGrp="1"/>
          </p:cNvSpPr>
          <p:nvPr>
            <p:ph type="title"/>
          </p:nvPr>
        </p:nvSpPr>
        <p:spPr>
          <a:xfrm>
            <a:off x="677334" y="313514"/>
            <a:ext cx="932010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1: Bireylerin </a:t>
            </a:r>
            <a:r>
              <a:rPr lang="tr-TR" b="1" dirty="0" smtClean="0">
                <a:solidFill>
                  <a:schemeClr val="accent5">
                    <a:lumMod val="75000"/>
                  </a:schemeClr>
                </a:solidFill>
              </a:rPr>
              <a:t>öğrenme hareketliliği</a:t>
            </a:r>
            <a:endParaRPr lang="tr-TR" b="1" dirty="0">
              <a:solidFill>
                <a:schemeClr val="accent5">
                  <a:lumMod val="75000"/>
                </a:schemeClr>
              </a:solidFill>
            </a:endParaRPr>
          </a:p>
        </p:txBody>
      </p:sp>
      <p:sp>
        <p:nvSpPr>
          <p:cNvPr id="2" name="Oval 1">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627007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lnSpcReduction="10000"/>
          </a:bodyPr>
          <a:lstStyle/>
          <a:p>
            <a:pPr lvl="1"/>
            <a:r>
              <a:rPr lang="tr-TR" sz="3200" b="1" dirty="0">
                <a:solidFill>
                  <a:srgbClr val="C00000"/>
                </a:solidFill>
              </a:rPr>
              <a:t>Mesleki Eğitim Küçük Ölçekli Ortaklıklar (KA210-VET)</a:t>
            </a:r>
          </a:p>
          <a:p>
            <a:pPr marL="457200" lvl="1" indent="0">
              <a:buNone/>
            </a:pPr>
            <a:r>
              <a:rPr lang="tr-TR" sz="2800" dirty="0" smtClean="0"/>
              <a:t>Küçük </a:t>
            </a:r>
            <a:r>
              <a:rPr lang="tr-TR" sz="2800" dirty="0"/>
              <a:t>ölçekli </a:t>
            </a:r>
            <a:r>
              <a:rPr lang="tr-TR" sz="2800" dirty="0" smtClean="0"/>
              <a:t>ve/veya </a:t>
            </a:r>
            <a:r>
              <a:rPr lang="tr-TR" sz="2800" dirty="0">
                <a:solidFill>
                  <a:srgbClr val="FF0000"/>
                </a:solidFill>
              </a:rPr>
              <a:t>Erasmus+ deneyimi az olan ya da hiç olmayan </a:t>
            </a:r>
            <a:r>
              <a:rPr lang="tr-TR" sz="2800" dirty="0"/>
              <a:t>kurum/kuruluşlara ve onların katılımcılarına kurumsal kapasiteleri ve deneyimleri doğrultusunda Erasmus+ Programından yararlanma fırsatı sunar. </a:t>
            </a:r>
            <a:r>
              <a:rPr lang="tr-TR" sz="2800" dirty="0" smtClean="0">
                <a:solidFill>
                  <a:srgbClr val="FF0000"/>
                </a:solidFill>
              </a:rPr>
              <a:t>Kısa </a:t>
            </a:r>
            <a:r>
              <a:rPr lang="tr-TR" sz="2800" dirty="0">
                <a:solidFill>
                  <a:srgbClr val="FF0000"/>
                </a:solidFill>
              </a:rPr>
              <a:t>süreli ve </a:t>
            </a:r>
            <a:r>
              <a:rPr lang="tr-TR" sz="2800" dirty="0" smtClean="0">
                <a:solidFill>
                  <a:srgbClr val="FF0000"/>
                </a:solidFill>
              </a:rPr>
              <a:t>düşük </a:t>
            </a:r>
            <a:r>
              <a:rPr lang="tr-TR" sz="2800" dirty="0">
                <a:solidFill>
                  <a:srgbClr val="FF0000"/>
                </a:solidFill>
              </a:rPr>
              <a:t>bütçeli </a:t>
            </a:r>
            <a:r>
              <a:rPr lang="tr-TR" sz="2800" dirty="0" smtClean="0">
                <a:solidFill>
                  <a:srgbClr val="FF0000"/>
                </a:solidFill>
              </a:rPr>
              <a:t>projeler ve Programa </a:t>
            </a:r>
            <a:r>
              <a:rPr lang="tr-TR" sz="2800" dirty="0">
                <a:solidFill>
                  <a:srgbClr val="FF0000"/>
                </a:solidFill>
              </a:rPr>
              <a:t>ilk kez başvuracaklar</a:t>
            </a:r>
            <a:r>
              <a:rPr lang="tr-TR" sz="2800" dirty="0"/>
              <a:t> için kolaylıklar sağlamaktadır.</a:t>
            </a:r>
          </a:p>
          <a:p>
            <a:pPr marL="457200" lvl="1" indent="0">
              <a:buNone/>
            </a:pPr>
            <a:r>
              <a:rPr lang="tr-TR" sz="2800" dirty="0" smtClean="0">
                <a:solidFill>
                  <a:srgbClr val="FF0000"/>
                </a:solidFill>
              </a:rPr>
              <a:t>Amaç: </a:t>
            </a:r>
            <a:r>
              <a:rPr lang="tr-TR" sz="2800" dirty="0" smtClean="0"/>
              <a:t>Mesleki </a:t>
            </a:r>
            <a:r>
              <a:rPr lang="tr-TR" sz="2800" dirty="0"/>
              <a:t>Eğitim alanında Küçük Ölçekli Ortaklıklar aracılığıyla kurumlar; işbirliği ağları oluşturma, uluslararası kapasitelerini artırma, yenilikçi fikir, uygulama ve yöntemleri </a:t>
            </a:r>
            <a:r>
              <a:rPr lang="tr-TR" sz="2800" dirty="0" smtClean="0"/>
              <a:t>paylaşmaktır</a:t>
            </a:r>
            <a:r>
              <a:rPr lang="tr-TR" sz="2800" dirty="0"/>
              <a:t>.</a:t>
            </a:r>
          </a:p>
          <a:p>
            <a:pPr marL="457200" lvl="1" indent="0">
              <a:buNone/>
            </a:pPr>
            <a:r>
              <a:rPr lang="tr-TR" sz="2800" dirty="0">
                <a:solidFill>
                  <a:srgbClr val="FF0000"/>
                </a:solidFill>
              </a:rPr>
              <a:t>Hedef </a:t>
            </a:r>
            <a:r>
              <a:rPr lang="tr-TR" sz="2800" dirty="0" smtClean="0">
                <a:solidFill>
                  <a:srgbClr val="FF0000"/>
                </a:solidFill>
              </a:rPr>
              <a:t>Kitle: </a:t>
            </a:r>
            <a:r>
              <a:rPr lang="tr-TR" sz="2800" dirty="0" smtClean="0">
                <a:solidFill>
                  <a:schemeClr val="tx1"/>
                </a:solidFill>
              </a:rPr>
              <a:t>T</a:t>
            </a:r>
            <a:r>
              <a:rPr lang="tr-TR" sz="2800" dirty="0" smtClean="0"/>
              <a:t>emel </a:t>
            </a:r>
            <a:r>
              <a:rPr lang="tr-TR" sz="2800" dirty="0"/>
              <a:t>veya sürekli mesleki eğitim programlarına devam eden öğreniciler ve mezunlar, mesleki eğitimden sorumlu personel ile mesleki eğitim alanında geliştirilecek </a:t>
            </a:r>
            <a:r>
              <a:rPr lang="tr-TR" sz="2800" dirty="0" smtClean="0"/>
              <a:t>sonuçlardan </a:t>
            </a:r>
            <a:r>
              <a:rPr lang="tr-TR" sz="2800" dirty="0"/>
              <a:t>doğrudan veya dolaylı olarak yararlanacak kişiler</a:t>
            </a:r>
            <a:r>
              <a:rPr lang="tr-TR" sz="2800" dirty="0" smtClean="0"/>
              <a:t>.</a:t>
            </a:r>
            <a:endParaRPr lang="tr-TR" sz="2800" dirty="0"/>
          </a:p>
        </p:txBody>
      </p:sp>
      <p:sp>
        <p:nvSpPr>
          <p:cNvPr id="4" name="Unvan 1"/>
          <p:cNvSpPr>
            <a:spLocks noGrp="1"/>
          </p:cNvSpPr>
          <p:nvPr>
            <p:ph type="title"/>
          </p:nvPr>
        </p:nvSpPr>
        <p:spPr>
          <a:xfrm>
            <a:off x="677334" y="313514"/>
            <a:ext cx="1072218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a:t>
            </a:r>
            <a:r>
              <a:rPr lang="tr-TR" b="1" dirty="0" smtClean="0">
                <a:solidFill>
                  <a:schemeClr val="accent5">
                    <a:lumMod val="75000"/>
                  </a:schemeClr>
                </a:solidFill>
              </a:rPr>
              <a:t>2: </a:t>
            </a:r>
            <a:r>
              <a:rPr lang="tr-TR" b="1" dirty="0">
                <a:solidFill>
                  <a:schemeClr val="accent5">
                    <a:lumMod val="75000"/>
                  </a:schemeClr>
                </a:solidFill>
              </a:rPr>
              <a:t>Kuruluşlar ve kurumlar arasında işbirliği</a:t>
            </a:r>
          </a:p>
        </p:txBody>
      </p:sp>
      <p:sp>
        <p:nvSpPr>
          <p:cNvPr id="5" name="Oval 4">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24961398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92500"/>
          </a:bodyPr>
          <a:lstStyle/>
          <a:p>
            <a:pPr lvl="1"/>
            <a:r>
              <a:rPr lang="tr-TR" sz="3500" b="1" dirty="0">
                <a:solidFill>
                  <a:srgbClr val="C00000"/>
                </a:solidFill>
              </a:rPr>
              <a:t>Mesleki Eğitim Küçük Ölçekli Ortaklıklar (KA210-VET)</a:t>
            </a:r>
          </a:p>
          <a:p>
            <a:pPr marL="457200" lvl="1" indent="0">
              <a:buNone/>
            </a:pPr>
            <a:r>
              <a:rPr lang="tr-TR" sz="2800" dirty="0" smtClean="0">
                <a:solidFill>
                  <a:srgbClr val="FF0000"/>
                </a:solidFill>
              </a:rPr>
              <a:t>Kimler Başvuru Yapabilir: </a:t>
            </a:r>
            <a:r>
              <a:rPr lang="tr-TR" sz="2800" dirty="0" smtClean="0"/>
              <a:t>Program Ülkesinde yerleşik tüzel kişiliği haiz kamu ya da özel tüm kurum ve kuruluşlar başvuru yapabilir. Başvuru, tüm ortak kuruluşlar adına koordinatör kurum tarafından yapılır.</a:t>
            </a:r>
          </a:p>
          <a:p>
            <a:pPr marL="457200" lvl="1" indent="0">
              <a:buNone/>
            </a:pPr>
            <a:r>
              <a:rPr lang="tr-TR" sz="2800" dirty="0" smtClean="0">
                <a:solidFill>
                  <a:srgbClr val="FF0000"/>
                </a:solidFill>
              </a:rPr>
              <a:t>Kimler Ortak Olabilir: </a:t>
            </a:r>
            <a:r>
              <a:rPr lang="tr-TR" sz="2800" dirty="0" smtClean="0"/>
              <a:t>En az 2 farklı Program Ülkesinden en az 2 ortak ile başvuru yapılmalıdır. (Bir başvuru sahibi bir ortak)</a:t>
            </a:r>
          </a:p>
          <a:p>
            <a:pPr marL="457200" lvl="1" indent="0">
              <a:buNone/>
            </a:pPr>
            <a:r>
              <a:rPr lang="tr-TR" sz="2800" dirty="0" smtClean="0">
                <a:solidFill>
                  <a:srgbClr val="FF0000"/>
                </a:solidFill>
              </a:rPr>
              <a:t>Faaliyet Süresi: </a:t>
            </a:r>
            <a:r>
              <a:rPr lang="tr-TR" sz="2800" dirty="0" smtClean="0"/>
              <a:t>6 ila 24 ay</a:t>
            </a:r>
          </a:p>
          <a:p>
            <a:pPr marL="457200" lvl="1" indent="0">
              <a:buNone/>
            </a:pPr>
            <a:r>
              <a:rPr lang="tr-TR" sz="2800" dirty="0" smtClean="0">
                <a:solidFill>
                  <a:srgbClr val="FF0000"/>
                </a:solidFill>
              </a:rPr>
              <a:t>Bütçe: </a:t>
            </a:r>
            <a:r>
              <a:rPr lang="tr-TR" sz="2800" dirty="0" smtClean="0">
                <a:solidFill>
                  <a:schemeClr val="tx1"/>
                </a:solidFill>
              </a:rPr>
              <a:t>T</a:t>
            </a:r>
            <a:r>
              <a:rPr lang="tr-TR" sz="2800" dirty="0" smtClean="0"/>
              <a:t>oplam proje bütçesi 30.000 Avro ya da 60.000 Avro</a:t>
            </a:r>
            <a:br>
              <a:rPr lang="tr-TR" sz="2800" dirty="0" smtClean="0"/>
            </a:br>
            <a:r>
              <a:rPr lang="tr-TR" sz="2800" dirty="0" smtClean="0"/>
              <a:t/>
            </a:r>
            <a:br>
              <a:rPr lang="tr-TR" sz="2800" dirty="0" smtClean="0"/>
            </a:br>
            <a:r>
              <a:rPr lang="tr-TR" sz="2800" dirty="0" smtClean="0">
                <a:solidFill>
                  <a:srgbClr val="FF0000"/>
                </a:solidFill>
              </a:rPr>
              <a:t>Başvuru Tarihleri: </a:t>
            </a:r>
            <a:r>
              <a:rPr lang="tr-TR" sz="2800" dirty="0" smtClean="0"/>
              <a:t>2 ayrı başvuru dönemi bulunmaktadır:</a:t>
            </a:r>
          </a:p>
          <a:p>
            <a:pPr marL="442913" indent="0" fontAlgn="base">
              <a:buNone/>
            </a:pPr>
            <a:r>
              <a:rPr lang="tr-TR" sz="2800" dirty="0" smtClean="0"/>
              <a:t>1 Eylül - 31 Aralık arası başlayacak projeler için; 5 Mart 2025</a:t>
            </a:r>
          </a:p>
          <a:p>
            <a:pPr marL="442913" indent="0" fontAlgn="base">
              <a:buNone/>
            </a:pPr>
            <a:r>
              <a:rPr lang="tr-TR" sz="2800" dirty="0" smtClean="0"/>
              <a:t>1 Ocak - 31 Ağustos arası başlayacak projeler için; açıklanmadı</a:t>
            </a:r>
            <a:endParaRPr lang="tr-TR" sz="2800" dirty="0"/>
          </a:p>
        </p:txBody>
      </p:sp>
      <p:sp>
        <p:nvSpPr>
          <p:cNvPr id="4" name="Unvan 1"/>
          <p:cNvSpPr>
            <a:spLocks noGrp="1"/>
          </p:cNvSpPr>
          <p:nvPr>
            <p:ph type="title"/>
          </p:nvPr>
        </p:nvSpPr>
        <p:spPr>
          <a:xfrm>
            <a:off x="677334" y="313514"/>
            <a:ext cx="1072218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a:t>
            </a:r>
            <a:r>
              <a:rPr lang="tr-TR" b="1" dirty="0" smtClean="0">
                <a:solidFill>
                  <a:schemeClr val="accent5">
                    <a:lumMod val="75000"/>
                  </a:schemeClr>
                </a:solidFill>
              </a:rPr>
              <a:t>2: </a:t>
            </a:r>
            <a:r>
              <a:rPr lang="tr-TR" b="1" dirty="0">
                <a:solidFill>
                  <a:schemeClr val="accent5">
                    <a:lumMod val="75000"/>
                  </a:schemeClr>
                </a:solidFill>
              </a:rPr>
              <a:t>Kuruluşlar ve kurumlar arasında işbirliği</a:t>
            </a:r>
          </a:p>
        </p:txBody>
      </p:sp>
      <p:sp>
        <p:nvSpPr>
          <p:cNvPr id="5" name="Oval 4">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18157820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92500" lnSpcReduction="10000"/>
          </a:bodyPr>
          <a:lstStyle/>
          <a:p>
            <a:pPr lvl="1"/>
            <a:r>
              <a:rPr lang="tr-TR" sz="3900" b="1" dirty="0">
                <a:solidFill>
                  <a:srgbClr val="C00000"/>
                </a:solidFill>
              </a:rPr>
              <a:t>Mesleki Eğitim İşbirliği Ortaklıkları (KA220-VET</a:t>
            </a:r>
            <a:r>
              <a:rPr lang="tr-TR" sz="3900" b="1" dirty="0" smtClean="0">
                <a:solidFill>
                  <a:srgbClr val="C00000"/>
                </a:solidFill>
              </a:rPr>
              <a:t>)</a:t>
            </a:r>
          </a:p>
          <a:p>
            <a:pPr marL="457200" lvl="1" indent="0">
              <a:buNone/>
            </a:pPr>
            <a:r>
              <a:rPr lang="tr-TR" sz="4200" dirty="0" smtClean="0"/>
              <a:t>Katılımcı </a:t>
            </a:r>
            <a:r>
              <a:rPr lang="tr-TR" sz="4200" dirty="0"/>
              <a:t>kurum/kuruluşlara uluslararası işbirliği deneyimi ve kurumsal kapasite gelişimi için fırsatlar sunar. Ayrıca İşbirliği için Ortaklıklardan </a:t>
            </a:r>
            <a:r>
              <a:rPr lang="tr-TR" sz="4200" dirty="0">
                <a:solidFill>
                  <a:srgbClr val="FF0000"/>
                </a:solidFill>
              </a:rPr>
              <a:t>yüksek kaliteli yenilikçi çıktılar </a:t>
            </a:r>
            <a:r>
              <a:rPr lang="tr-TR" sz="4200" dirty="0"/>
              <a:t>üretmeleri beklenmektedir. İşbirliği Ortaklıkları, açık ve somut bir ihtiyaç analizine dayanmalıdır. Analizde belirlenen ihtiyaçlara cevap vermeye yönelik somut, ulaşılabilir, ölçülebilir hedefler belirlemelidir</a:t>
            </a:r>
            <a:r>
              <a:rPr lang="tr-TR" sz="4800" dirty="0"/>
              <a:t>.</a:t>
            </a:r>
            <a:endParaRPr lang="tr-TR" sz="4500" b="1" dirty="0">
              <a:solidFill>
                <a:srgbClr val="C00000"/>
              </a:solidFill>
            </a:endParaRPr>
          </a:p>
        </p:txBody>
      </p:sp>
      <p:sp>
        <p:nvSpPr>
          <p:cNvPr id="4" name="Unvan 1"/>
          <p:cNvSpPr>
            <a:spLocks noGrp="1"/>
          </p:cNvSpPr>
          <p:nvPr>
            <p:ph type="title"/>
          </p:nvPr>
        </p:nvSpPr>
        <p:spPr>
          <a:xfrm>
            <a:off x="677334" y="313514"/>
            <a:ext cx="1072218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a:t>
            </a:r>
            <a:r>
              <a:rPr lang="tr-TR" b="1" dirty="0" smtClean="0">
                <a:solidFill>
                  <a:schemeClr val="accent5">
                    <a:lumMod val="75000"/>
                  </a:schemeClr>
                </a:solidFill>
              </a:rPr>
              <a:t>2: </a:t>
            </a:r>
            <a:r>
              <a:rPr lang="tr-TR" b="1" dirty="0">
                <a:solidFill>
                  <a:schemeClr val="accent5">
                    <a:lumMod val="75000"/>
                  </a:schemeClr>
                </a:solidFill>
              </a:rPr>
              <a:t>Kuruluşlar ve kurumlar arasında işbirliği</a:t>
            </a:r>
          </a:p>
        </p:txBody>
      </p:sp>
      <p:sp>
        <p:nvSpPr>
          <p:cNvPr id="5" name="Oval 4">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3039559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www.ua.gov.tr/media/ioejw3qq/merkezi-%C3%BClke-merkezli-yap%C4%B1-grafi%C4%9Fi-1.png?width=702&amp;height=395&amp;mode=max"/>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1218814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0457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85000" lnSpcReduction="20000"/>
          </a:bodyPr>
          <a:lstStyle/>
          <a:p>
            <a:pPr lvl="1"/>
            <a:r>
              <a:rPr lang="tr-TR" sz="3600" b="1" dirty="0">
                <a:solidFill>
                  <a:srgbClr val="C00000"/>
                </a:solidFill>
              </a:rPr>
              <a:t>Mesleki Eğitim İşbirliği Ortaklıkları (KA220-VET</a:t>
            </a:r>
            <a:r>
              <a:rPr lang="tr-TR" sz="3600" b="1" dirty="0" smtClean="0">
                <a:solidFill>
                  <a:srgbClr val="C00000"/>
                </a:solidFill>
              </a:rPr>
              <a:t>)</a:t>
            </a:r>
          </a:p>
          <a:p>
            <a:pPr lvl="1"/>
            <a:r>
              <a:rPr lang="tr-TR" sz="3600" dirty="0" smtClean="0"/>
              <a:t>Bu program kapsamında</a:t>
            </a:r>
            <a:r>
              <a:rPr lang="tr-TR" sz="3400" dirty="0" smtClean="0"/>
              <a:t>,</a:t>
            </a:r>
          </a:p>
          <a:p>
            <a:pPr lvl="2"/>
            <a:r>
              <a:rPr lang="tr-TR" sz="3400" dirty="0" smtClean="0"/>
              <a:t> Kurum/kuruluşların </a:t>
            </a:r>
            <a:r>
              <a:rPr lang="tr-TR" sz="3400" dirty="0"/>
              <a:t>uluslararası işbirliği kapasitelerinin </a:t>
            </a:r>
            <a:r>
              <a:rPr lang="tr-TR" sz="3400" dirty="0" smtClean="0"/>
              <a:t>artırılması,</a:t>
            </a:r>
          </a:p>
          <a:p>
            <a:pPr lvl="2"/>
            <a:r>
              <a:rPr lang="tr-TR" sz="3400" dirty="0" smtClean="0"/>
              <a:t>Ortaklık </a:t>
            </a:r>
            <a:r>
              <a:rPr lang="tr-TR" sz="3400" dirty="0"/>
              <a:t>faaliyetleri aracılığıyla deneyimlerin </a:t>
            </a:r>
            <a:r>
              <a:rPr lang="tr-TR" sz="3400" dirty="0" smtClean="0"/>
              <a:t>paylaşılması,</a:t>
            </a:r>
          </a:p>
          <a:p>
            <a:pPr lvl="2"/>
            <a:r>
              <a:rPr lang="tr-TR" sz="3400" dirty="0" smtClean="0"/>
              <a:t>Yenilikçi </a:t>
            </a:r>
            <a:r>
              <a:rPr lang="tr-TR" sz="3400" dirty="0"/>
              <a:t>yaklaşım ve uygulamaların karşılıklı transfer edilmesi, </a:t>
            </a:r>
            <a:endParaRPr lang="tr-TR" sz="3400" dirty="0" smtClean="0"/>
          </a:p>
          <a:p>
            <a:pPr lvl="2"/>
            <a:r>
              <a:rPr lang="tr-TR" sz="3400" dirty="0" smtClean="0"/>
              <a:t>Yenilikçi </a:t>
            </a:r>
            <a:r>
              <a:rPr lang="tr-TR" sz="3400" dirty="0"/>
              <a:t>fikri çıktıların </a:t>
            </a:r>
            <a:r>
              <a:rPr lang="tr-TR" sz="3400" dirty="0" smtClean="0"/>
              <a:t>üretilmesi</a:t>
            </a:r>
          </a:p>
          <a:p>
            <a:pPr lvl="2"/>
            <a:r>
              <a:rPr lang="tr-TR" sz="3400" dirty="0" smtClean="0"/>
              <a:t>Avrupa </a:t>
            </a:r>
            <a:r>
              <a:rPr lang="tr-TR" sz="3400" dirty="0"/>
              <a:t>düzeyinde eğitim ve öğrenme kalitesinin </a:t>
            </a:r>
            <a:r>
              <a:rPr lang="tr-TR" sz="3400" dirty="0" smtClean="0"/>
              <a:t>artırılması </a:t>
            </a:r>
          </a:p>
          <a:p>
            <a:pPr marL="914400" lvl="2" indent="0">
              <a:buNone/>
            </a:pPr>
            <a:r>
              <a:rPr lang="tr-TR" sz="3400" dirty="0" smtClean="0"/>
              <a:t>hedeflenmektedir. Proje çıktı ve sonuçlarının kaliteyi artırıcı, transfer edilebilir ve mümkünse disiplinler arası boyutta olması ve yerel, bölgesel, ulusal ve uluslararası düzeylerde paylaşılması beklenir.</a:t>
            </a:r>
            <a:endParaRPr lang="tr-TR" sz="3400" b="1" dirty="0" smtClean="0">
              <a:solidFill>
                <a:srgbClr val="C00000"/>
              </a:solidFill>
            </a:endParaRPr>
          </a:p>
        </p:txBody>
      </p:sp>
      <p:sp>
        <p:nvSpPr>
          <p:cNvPr id="4" name="Unvan 1"/>
          <p:cNvSpPr>
            <a:spLocks noGrp="1"/>
          </p:cNvSpPr>
          <p:nvPr>
            <p:ph type="title"/>
          </p:nvPr>
        </p:nvSpPr>
        <p:spPr>
          <a:xfrm>
            <a:off x="677334" y="313514"/>
            <a:ext cx="1072218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a:t>
            </a:r>
            <a:r>
              <a:rPr lang="tr-TR" b="1" dirty="0" smtClean="0">
                <a:solidFill>
                  <a:schemeClr val="accent5">
                    <a:lumMod val="75000"/>
                  </a:schemeClr>
                </a:solidFill>
              </a:rPr>
              <a:t>2: </a:t>
            </a:r>
            <a:r>
              <a:rPr lang="tr-TR" b="1" dirty="0">
                <a:solidFill>
                  <a:schemeClr val="accent5">
                    <a:lumMod val="75000"/>
                  </a:schemeClr>
                </a:solidFill>
              </a:rPr>
              <a:t>Kuruluşlar ve kurumlar arasında işbirliği</a:t>
            </a:r>
          </a:p>
        </p:txBody>
      </p:sp>
      <p:sp>
        <p:nvSpPr>
          <p:cNvPr id="5" name="Oval 4">
            <a:hlinkClick r:id="rId2" action="ppaction://hlinksldjump"/>
          </p:cNvPr>
          <p:cNvSpPr/>
          <p:nvPr/>
        </p:nvSpPr>
        <p:spPr>
          <a:xfrm>
            <a:off x="11248626"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1423658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92500" lnSpcReduction="10000"/>
          </a:bodyPr>
          <a:lstStyle/>
          <a:p>
            <a:pPr lvl="1"/>
            <a:r>
              <a:rPr lang="tr-TR" sz="3600" b="1" dirty="0">
                <a:solidFill>
                  <a:srgbClr val="C00000"/>
                </a:solidFill>
              </a:rPr>
              <a:t>Mesleki Eğitim İşbirliği Ortaklıkları (</a:t>
            </a:r>
            <a:r>
              <a:rPr lang="tr-TR" sz="3600" b="1" dirty="0" smtClean="0">
                <a:solidFill>
                  <a:srgbClr val="C00000"/>
                </a:solidFill>
              </a:rPr>
              <a:t>KA220-VET)</a:t>
            </a:r>
          </a:p>
          <a:p>
            <a:pPr lvl="1"/>
            <a:r>
              <a:rPr lang="tr-TR" sz="3200" dirty="0" smtClean="0"/>
              <a:t>Ortaklık </a:t>
            </a:r>
            <a:r>
              <a:rPr lang="tr-TR" sz="3200" dirty="0"/>
              <a:t>yapısı başvuru aşamasında belirlenmiş olmalıdır ve en az 3 farklı Program Ülkesinden en az 3 kuruluş </a:t>
            </a:r>
            <a:r>
              <a:rPr lang="tr-TR" sz="3200" dirty="0" smtClean="0"/>
              <a:t>içermelidir.</a:t>
            </a:r>
          </a:p>
          <a:p>
            <a:pPr lvl="1"/>
            <a:r>
              <a:rPr lang="tr-TR" sz="3200" dirty="0" smtClean="0"/>
              <a:t>Program </a:t>
            </a:r>
            <a:r>
              <a:rPr lang="tr-TR" sz="3200" dirty="0"/>
              <a:t>Ülkeleri dışındaki Ortak Ülkelerden de kuruluşlar, önemli bir katma değer sağlamaları koşuluyla projede ortak olarak yer alabilirler ancak bu kuruluşlar koordinatör/başvuru sahibi </a:t>
            </a:r>
            <a:r>
              <a:rPr lang="tr-TR" sz="3200" dirty="0" smtClean="0"/>
              <a:t>olamazlar.</a:t>
            </a:r>
          </a:p>
          <a:p>
            <a:pPr lvl="1"/>
            <a:r>
              <a:rPr lang="tr-TR" sz="3200" dirty="0" smtClean="0"/>
              <a:t>Ortaklık </a:t>
            </a:r>
            <a:r>
              <a:rPr lang="tr-TR" sz="3200" dirty="0"/>
              <a:t>yapısında yer almayıp projenin yaygınlaştırma ve sürdürülebilirlik gibi belirli faaliyetlerine destek olacak kuruluşlar “</a:t>
            </a:r>
            <a:r>
              <a:rPr lang="tr-TR" sz="3200" dirty="0" err="1"/>
              <a:t>associated</a:t>
            </a:r>
            <a:r>
              <a:rPr lang="tr-TR" sz="3200" dirty="0"/>
              <a:t> partner” olarak başvuruya eklenebilir. Ancak, bu kuruluşlar proje ortağı olarak kabul edilmezler ve hibe alamazlar.</a:t>
            </a:r>
          </a:p>
        </p:txBody>
      </p:sp>
      <p:sp>
        <p:nvSpPr>
          <p:cNvPr id="4" name="Unvan 1"/>
          <p:cNvSpPr>
            <a:spLocks noGrp="1"/>
          </p:cNvSpPr>
          <p:nvPr>
            <p:ph type="title"/>
          </p:nvPr>
        </p:nvSpPr>
        <p:spPr>
          <a:xfrm>
            <a:off x="677334" y="313514"/>
            <a:ext cx="1072218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a:t>
            </a:r>
            <a:r>
              <a:rPr lang="tr-TR" b="1" dirty="0" smtClean="0">
                <a:solidFill>
                  <a:schemeClr val="accent5">
                    <a:lumMod val="75000"/>
                  </a:schemeClr>
                </a:solidFill>
              </a:rPr>
              <a:t>2: </a:t>
            </a:r>
            <a:r>
              <a:rPr lang="tr-TR" b="1" dirty="0">
                <a:solidFill>
                  <a:schemeClr val="accent5">
                    <a:lumMod val="75000"/>
                  </a:schemeClr>
                </a:solidFill>
              </a:rPr>
              <a:t>Kuruluşlar ve kurumlar arasında işbirliği</a:t>
            </a:r>
          </a:p>
        </p:txBody>
      </p:sp>
      <p:sp>
        <p:nvSpPr>
          <p:cNvPr id="5" name="Oval 4">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2587037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fontScale="92500" lnSpcReduction="10000"/>
          </a:bodyPr>
          <a:lstStyle/>
          <a:p>
            <a:pPr lvl="1"/>
            <a:r>
              <a:rPr lang="tr-TR" sz="3600" b="1" dirty="0">
                <a:solidFill>
                  <a:srgbClr val="C00000"/>
                </a:solidFill>
              </a:rPr>
              <a:t>Mesleki Eğitim </a:t>
            </a:r>
            <a:r>
              <a:rPr lang="tr-TR" sz="3600" b="1" dirty="0" smtClean="0">
                <a:solidFill>
                  <a:srgbClr val="C00000"/>
                </a:solidFill>
              </a:rPr>
              <a:t>İşbirliği </a:t>
            </a:r>
            <a:r>
              <a:rPr lang="tr-TR" sz="3600" b="1" dirty="0">
                <a:solidFill>
                  <a:srgbClr val="C00000"/>
                </a:solidFill>
              </a:rPr>
              <a:t>Ortaklıkları (</a:t>
            </a:r>
            <a:r>
              <a:rPr lang="tr-TR" sz="3600" b="1" dirty="0" smtClean="0">
                <a:solidFill>
                  <a:srgbClr val="C00000"/>
                </a:solidFill>
              </a:rPr>
              <a:t>KA220-VET)</a:t>
            </a:r>
          </a:p>
          <a:p>
            <a:pPr marL="457200" lvl="1" indent="0">
              <a:buNone/>
            </a:pPr>
            <a:r>
              <a:rPr lang="tr-TR" sz="3600" b="1" dirty="0" smtClean="0">
                <a:solidFill>
                  <a:srgbClr val="FF0000"/>
                </a:solidFill>
              </a:rPr>
              <a:t>Hedef Kitle: </a:t>
            </a:r>
            <a:r>
              <a:rPr lang="tr-TR" sz="3600" dirty="0" smtClean="0"/>
              <a:t>Temel </a:t>
            </a:r>
            <a:r>
              <a:rPr lang="tr-TR" sz="3600" dirty="0"/>
              <a:t>veya sürekli mesleki eğitim programlarına devam eden öğreniciler ve mezunlar, mesleki eğitimden sorumlu personel ile mesleki eğitim alanında geliştirilecek İşbirliği Ortaklık projelerinin sonuçlarından doğrudan veya dolaylı olarak yararlanacak kişiler</a:t>
            </a:r>
            <a:r>
              <a:rPr lang="tr-TR" sz="3600" dirty="0" smtClean="0"/>
              <a:t>.</a:t>
            </a:r>
          </a:p>
          <a:p>
            <a:pPr marL="457200" lvl="1" indent="0">
              <a:buNone/>
            </a:pPr>
            <a:r>
              <a:rPr lang="tr-TR" sz="3600" b="1" dirty="0" smtClean="0">
                <a:solidFill>
                  <a:srgbClr val="FF0000"/>
                </a:solidFill>
              </a:rPr>
              <a:t>Kimler Başvuru Yapabilir: </a:t>
            </a:r>
            <a:r>
              <a:rPr lang="tr-TR" sz="3600" dirty="0" smtClean="0"/>
              <a:t>Program </a:t>
            </a:r>
            <a:r>
              <a:rPr lang="tr-TR" sz="3600" dirty="0"/>
              <a:t>Ülkesinde yerleşik tüzel kişiliği haiz kamu ya da özel tüm kurum ve kuruluşlar başvuru yapabilir. Başvuru, tüm ortak kuruluşlar adına koordinatör kurum tarafından yapılır.</a:t>
            </a:r>
            <a:endParaRPr lang="tr-TR" sz="3600" dirty="0" smtClean="0"/>
          </a:p>
          <a:p>
            <a:pPr marL="457200" lvl="1" indent="0">
              <a:buNone/>
            </a:pPr>
            <a:endParaRPr lang="tr-TR" sz="3600" b="1" dirty="0" smtClean="0">
              <a:solidFill>
                <a:srgbClr val="C00000"/>
              </a:solidFill>
            </a:endParaRPr>
          </a:p>
        </p:txBody>
      </p:sp>
      <p:sp>
        <p:nvSpPr>
          <p:cNvPr id="4" name="Unvan 1"/>
          <p:cNvSpPr>
            <a:spLocks noGrp="1"/>
          </p:cNvSpPr>
          <p:nvPr>
            <p:ph type="title"/>
          </p:nvPr>
        </p:nvSpPr>
        <p:spPr>
          <a:xfrm>
            <a:off x="677334" y="313514"/>
            <a:ext cx="1072218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a:t>
            </a:r>
            <a:r>
              <a:rPr lang="tr-TR" b="1" dirty="0" smtClean="0">
                <a:solidFill>
                  <a:schemeClr val="accent5">
                    <a:lumMod val="75000"/>
                  </a:schemeClr>
                </a:solidFill>
              </a:rPr>
              <a:t>2: </a:t>
            </a:r>
            <a:r>
              <a:rPr lang="tr-TR" b="1" dirty="0">
                <a:solidFill>
                  <a:schemeClr val="accent5">
                    <a:lumMod val="75000"/>
                  </a:schemeClr>
                </a:solidFill>
              </a:rPr>
              <a:t>Kuruluşlar ve kurumlar arasında işbirliği</a:t>
            </a:r>
          </a:p>
        </p:txBody>
      </p:sp>
      <p:sp>
        <p:nvSpPr>
          <p:cNvPr id="5" name="Oval 4">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27469288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a:bodyPr>
          <a:lstStyle/>
          <a:p>
            <a:pPr lvl="1"/>
            <a:r>
              <a:rPr lang="tr-TR" sz="3600" b="1" dirty="0">
                <a:solidFill>
                  <a:srgbClr val="C00000"/>
                </a:solidFill>
              </a:rPr>
              <a:t>Mesleki Eğitim </a:t>
            </a:r>
            <a:r>
              <a:rPr lang="tr-TR" sz="3600" b="1" dirty="0" smtClean="0">
                <a:solidFill>
                  <a:srgbClr val="C00000"/>
                </a:solidFill>
              </a:rPr>
              <a:t>İşbirliği </a:t>
            </a:r>
            <a:r>
              <a:rPr lang="tr-TR" sz="3600" b="1" dirty="0">
                <a:solidFill>
                  <a:srgbClr val="C00000"/>
                </a:solidFill>
              </a:rPr>
              <a:t>Ortaklıkları (</a:t>
            </a:r>
            <a:r>
              <a:rPr lang="tr-TR" sz="3600" b="1" dirty="0" smtClean="0">
                <a:solidFill>
                  <a:srgbClr val="C00000"/>
                </a:solidFill>
              </a:rPr>
              <a:t>KA220-VET)</a:t>
            </a:r>
          </a:p>
          <a:p>
            <a:pPr marL="457200" lvl="1" indent="0">
              <a:buNone/>
            </a:pPr>
            <a:r>
              <a:rPr lang="tr-TR" sz="3600" b="1" dirty="0" smtClean="0">
                <a:solidFill>
                  <a:srgbClr val="FF0000"/>
                </a:solidFill>
              </a:rPr>
              <a:t>Faaliyet süresi:</a:t>
            </a:r>
            <a:r>
              <a:rPr lang="tr-TR" sz="3600" b="1" dirty="0" smtClean="0"/>
              <a:t> </a:t>
            </a:r>
            <a:r>
              <a:rPr lang="tr-TR" sz="3600" dirty="0" smtClean="0"/>
              <a:t>12 </a:t>
            </a:r>
            <a:r>
              <a:rPr lang="tr-TR" sz="3600" dirty="0"/>
              <a:t>ay ila 36 ay </a:t>
            </a:r>
            <a:r>
              <a:rPr lang="tr-TR" sz="3600" dirty="0" smtClean="0"/>
              <a:t>arası</a:t>
            </a:r>
          </a:p>
          <a:p>
            <a:pPr marL="457200" lvl="1" indent="0">
              <a:buNone/>
            </a:pPr>
            <a:r>
              <a:rPr lang="tr-TR" sz="3600" dirty="0" smtClean="0"/>
              <a:t>Bütçe: 120.000 </a:t>
            </a:r>
            <a:r>
              <a:rPr lang="tr-TR" sz="3600" dirty="0"/>
              <a:t>Avro, 250.000 veya 400.000 </a:t>
            </a:r>
            <a:r>
              <a:rPr lang="tr-TR" sz="3600" dirty="0" smtClean="0"/>
              <a:t>Avro</a:t>
            </a:r>
          </a:p>
          <a:p>
            <a:pPr marL="457200" lvl="1" indent="0">
              <a:buNone/>
            </a:pPr>
            <a:r>
              <a:rPr lang="tr-TR" sz="3600" b="1" dirty="0" smtClean="0">
                <a:solidFill>
                  <a:srgbClr val="FF0000"/>
                </a:solidFill>
              </a:rPr>
              <a:t>Başvuru Tarihi: </a:t>
            </a:r>
            <a:r>
              <a:rPr lang="fr-FR" sz="3600" dirty="0" smtClean="0"/>
              <a:t>5 </a:t>
            </a:r>
            <a:r>
              <a:rPr lang="fr-FR" sz="3600" dirty="0" err="1"/>
              <a:t>Mart</a:t>
            </a:r>
            <a:r>
              <a:rPr lang="fr-FR" sz="3600" dirty="0"/>
              <a:t> </a:t>
            </a:r>
            <a:r>
              <a:rPr lang="fr-FR" sz="3600" dirty="0" smtClean="0"/>
              <a:t>202</a:t>
            </a:r>
            <a:r>
              <a:rPr lang="tr-TR" sz="3600" dirty="0" smtClean="0"/>
              <a:t>5</a:t>
            </a:r>
            <a:r>
              <a:rPr lang="fr-FR" sz="3600" dirty="0"/>
              <a:t> </a:t>
            </a:r>
            <a:endParaRPr lang="tr-TR" sz="3600" b="1" dirty="0" smtClean="0">
              <a:solidFill>
                <a:srgbClr val="C00000"/>
              </a:solidFill>
            </a:endParaRPr>
          </a:p>
        </p:txBody>
      </p:sp>
      <p:sp>
        <p:nvSpPr>
          <p:cNvPr id="4" name="Unvan 1"/>
          <p:cNvSpPr>
            <a:spLocks noGrp="1"/>
          </p:cNvSpPr>
          <p:nvPr>
            <p:ph type="title"/>
          </p:nvPr>
        </p:nvSpPr>
        <p:spPr>
          <a:xfrm>
            <a:off x="677334" y="313514"/>
            <a:ext cx="10722186" cy="670555"/>
          </a:xfrm>
        </p:spPr>
        <p:txBody>
          <a:bodyPr>
            <a:normAutofit fontScale="90000"/>
          </a:bodyPr>
          <a:lstStyle/>
          <a:p>
            <a:r>
              <a:rPr lang="tr-TR" b="1" dirty="0" smtClean="0">
                <a:solidFill>
                  <a:schemeClr val="accent5">
                    <a:lumMod val="75000"/>
                  </a:schemeClr>
                </a:solidFill>
              </a:rPr>
              <a:t>Ana </a:t>
            </a:r>
            <a:r>
              <a:rPr lang="tr-TR" b="1" dirty="0">
                <a:solidFill>
                  <a:schemeClr val="accent5">
                    <a:lumMod val="75000"/>
                  </a:schemeClr>
                </a:solidFill>
              </a:rPr>
              <a:t>Eylem </a:t>
            </a:r>
            <a:r>
              <a:rPr lang="tr-TR" b="1" dirty="0" smtClean="0">
                <a:solidFill>
                  <a:schemeClr val="accent5">
                    <a:lumMod val="75000"/>
                  </a:schemeClr>
                </a:solidFill>
              </a:rPr>
              <a:t>2: </a:t>
            </a:r>
            <a:r>
              <a:rPr lang="tr-TR" b="1" dirty="0">
                <a:solidFill>
                  <a:schemeClr val="accent5">
                    <a:lumMod val="75000"/>
                  </a:schemeClr>
                </a:solidFill>
              </a:rPr>
              <a:t>Kuruluşlar ve kurumlar arasında işbirliği</a:t>
            </a:r>
          </a:p>
        </p:txBody>
      </p:sp>
      <p:sp>
        <p:nvSpPr>
          <p:cNvPr id="5" name="Oval 4">
            <a:hlinkClick r:id="rId2" action="ppaction://hlinksldjump"/>
          </p:cNvPr>
          <p:cNvSpPr/>
          <p:nvPr/>
        </p:nvSpPr>
        <p:spPr>
          <a:xfrm>
            <a:off x="11286308" y="383179"/>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23557270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Faydalı Linkler</a:t>
            </a:r>
            <a:endParaRPr lang="tr-TR" dirty="0"/>
          </a:p>
        </p:txBody>
      </p:sp>
      <p:sp>
        <p:nvSpPr>
          <p:cNvPr id="3" name="İçerik Yer Tutucusu 2"/>
          <p:cNvSpPr>
            <a:spLocks noGrp="1"/>
          </p:cNvSpPr>
          <p:nvPr>
            <p:ph idx="1"/>
          </p:nvPr>
        </p:nvSpPr>
        <p:spPr>
          <a:xfrm>
            <a:off x="677333" y="1352551"/>
            <a:ext cx="11238441" cy="5305424"/>
          </a:xfrm>
        </p:spPr>
        <p:txBody>
          <a:bodyPr>
            <a:normAutofit fontScale="92500" lnSpcReduction="20000"/>
          </a:bodyPr>
          <a:lstStyle/>
          <a:p>
            <a:r>
              <a:rPr lang="tr-TR" b="1" dirty="0" smtClean="0"/>
              <a:t>Kurum/Kuruluşların OID Numarasının alınması</a:t>
            </a:r>
          </a:p>
          <a:p>
            <a:pPr marL="0" indent="0">
              <a:buNone/>
            </a:pPr>
            <a:r>
              <a:rPr lang="tr-TR" b="1" dirty="0" smtClean="0"/>
              <a:t>	</a:t>
            </a:r>
            <a:r>
              <a:rPr lang="tr-TR" b="1" dirty="0" smtClean="0">
                <a:hlinkClick r:id="rId2"/>
              </a:rPr>
              <a:t>https</a:t>
            </a:r>
            <a:r>
              <a:rPr lang="tr-TR" b="1" dirty="0">
                <a:hlinkClick r:id="rId2"/>
              </a:rPr>
              <a:t>://</a:t>
            </a:r>
            <a:r>
              <a:rPr lang="tr-TR" b="1" dirty="0" smtClean="0">
                <a:hlinkClick r:id="rId2"/>
              </a:rPr>
              <a:t>webgate.ec.europa.eu/fpfis/wikis/display/NAITDOC/OID+How+to+register+an+organisation</a:t>
            </a:r>
            <a:r>
              <a:rPr lang="tr-TR" b="1" dirty="0" smtClean="0"/>
              <a:t>  </a:t>
            </a:r>
          </a:p>
          <a:p>
            <a:r>
              <a:rPr lang="tr-TR" b="1" dirty="0" smtClean="0"/>
              <a:t>OID Numarası nasıl alınır (Video)</a:t>
            </a:r>
          </a:p>
          <a:p>
            <a:pPr marL="0" indent="0">
              <a:buNone/>
            </a:pPr>
            <a:r>
              <a:rPr lang="tr-TR" b="1" dirty="0" smtClean="0"/>
              <a:t>	</a:t>
            </a:r>
            <a:r>
              <a:rPr lang="tr-TR" b="1" dirty="0" smtClean="0">
                <a:hlinkClick r:id="rId3"/>
              </a:rPr>
              <a:t>https</a:t>
            </a:r>
            <a:r>
              <a:rPr lang="tr-TR" b="1" dirty="0">
                <a:hlinkClick r:id="rId3"/>
              </a:rPr>
              <a:t>://</a:t>
            </a:r>
            <a:r>
              <a:rPr lang="tr-TR" b="1" dirty="0" smtClean="0">
                <a:hlinkClick r:id="rId3"/>
              </a:rPr>
              <a:t>www.youtube.com/watch?v=p6VYu-QH6rs</a:t>
            </a:r>
            <a:r>
              <a:rPr lang="tr-TR" b="1" dirty="0" smtClean="0"/>
              <a:t> </a:t>
            </a:r>
          </a:p>
          <a:p>
            <a:r>
              <a:rPr lang="tr-TR" b="1" dirty="0" smtClean="0"/>
              <a:t>Proje başvurusu</a:t>
            </a:r>
          </a:p>
          <a:p>
            <a:pPr marL="0" indent="0">
              <a:buNone/>
            </a:pPr>
            <a:r>
              <a:rPr lang="tr-TR" b="1" dirty="0"/>
              <a:t>	</a:t>
            </a:r>
            <a:r>
              <a:rPr lang="tr-TR" b="1" dirty="0">
                <a:hlinkClick r:id="rId4"/>
              </a:rPr>
              <a:t>https://webgate.ec.europa.eu/app-forms/af-ui-opportunities/#/</a:t>
            </a:r>
            <a:r>
              <a:rPr lang="tr-TR" b="1" dirty="0" smtClean="0">
                <a:hlinkClick r:id="rId4"/>
              </a:rPr>
              <a:t>erasmus-plus</a:t>
            </a:r>
            <a:endParaRPr lang="tr-TR" b="1" dirty="0" smtClean="0"/>
          </a:p>
          <a:p>
            <a:r>
              <a:rPr lang="tr-TR" b="1" dirty="0" smtClean="0"/>
              <a:t>Proje </a:t>
            </a:r>
            <a:r>
              <a:rPr lang="tr-TR" b="1" dirty="0"/>
              <a:t>örnekleri için Erasmus+ Proje Sonuçları </a:t>
            </a:r>
            <a:r>
              <a:rPr lang="tr-TR" b="1" dirty="0" smtClean="0"/>
              <a:t>Platformu</a:t>
            </a:r>
          </a:p>
          <a:p>
            <a:pPr marL="0" indent="0">
              <a:buNone/>
            </a:pPr>
            <a:r>
              <a:rPr lang="tr-TR" b="1" dirty="0">
                <a:hlinkClick r:id="rId5"/>
              </a:rPr>
              <a:t>	</a:t>
            </a:r>
            <a:r>
              <a:rPr lang="tr-TR" b="1" dirty="0" smtClean="0">
                <a:hlinkClick r:id="rId5"/>
              </a:rPr>
              <a:t>https</a:t>
            </a:r>
            <a:r>
              <a:rPr lang="tr-TR" b="1" dirty="0">
                <a:hlinkClick r:id="rId5"/>
              </a:rPr>
              <a:t>://</a:t>
            </a:r>
            <a:r>
              <a:rPr lang="tr-TR" b="1" dirty="0" smtClean="0">
                <a:hlinkClick r:id="rId5"/>
              </a:rPr>
              <a:t>ec.europa.eu/programmes/erasmus-plus/projects_en</a:t>
            </a:r>
            <a:r>
              <a:rPr lang="tr-TR" b="1" dirty="0" smtClean="0"/>
              <a:t> </a:t>
            </a:r>
          </a:p>
          <a:p>
            <a:r>
              <a:rPr lang="tr-TR" b="1" dirty="0" smtClean="0"/>
              <a:t>Okul </a:t>
            </a:r>
            <a:r>
              <a:rPr lang="tr-TR" b="1" dirty="0"/>
              <a:t>öğretmenleri ve personeli için eTwinning Platformu </a:t>
            </a:r>
            <a:endParaRPr lang="tr-TR" b="1" dirty="0" smtClean="0"/>
          </a:p>
          <a:p>
            <a:pPr marL="0" indent="0">
              <a:buNone/>
            </a:pPr>
            <a:r>
              <a:rPr lang="tr-TR" b="1" dirty="0">
                <a:hlinkClick r:id="rId6"/>
              </a:rPr>
              <a:t>	</a:t>
            </a:r>
            <a:r>
              <a:rPr lang="tr-TR" b="1" dirty="0" smtClean="0">
                <a:hlinkClick r:id="rId6"/>
              </a:rPr>
              <a:t>https</a:t>
            </a:r>
            <a:r>
              <a:rPr lang="tr-TR" b="1" dirty="0">
                <a:hlinkClick r:id="rId6"/>
              </a:rPr>
              <a:t>://</a:t>
            </a:r>
            <a:r>
              <a:rPr lang="tr-TR" b="1" dirty="0" smtClean="0">
                <a:hlinkClick r:id="rId6"/>
              </a:rPr>
              <a:t>www.etwinning.net/en/pub/index.htm</a:t>
            </a:r>
            <a:r>
              <a:rPr lang="tr-TR" b="1" dirty="0" smtClean="0"/>
              <a:t>  </a:t>
            </a:r>
          </a:p>
          <a:p>
            <a:pPr marL="0" indent="0">
              <a:buNone/>
            </a:pPr>
            <a:r>
              <a:rPr lang="tr-TR" b="1" dirty="0">
                <a:hlinkClick r:id="rId7"/>
              </a:rPr>
              <a:t>	</a:t>
            </a:r>
            <a:r>
              <a:rPr lang="tr-TR" b="1" dirty="0" smtClean="0">
                <a:hlinkClick r:id="rId7"/>
              </a:rPr>
              <a:t>http</a:t>
            </a:r>
            <a:r>
              <a:rPr lang="tr-TR" b="1" dirty="0">
                <a:hlinkClick r:id="rId7"/>
              </a:rPr>
              <a:t>://etwinning.meb.gov.tr</a:t>
            </a:r>
            <a:r>
              <a:rPr lang="tr-TR" b="1" dirty="0" smtClean="0">
                <a:hlinkClick r:id="rId7"/>
              </a:rPr>
              <a:t>/</a:t>
            </a:r>
            <a:r>
              <a:rPr lang="tr-TR" b="1" dirty="0" smtClean="0"/>
              <a:t> </a:t>
            </a:r>
          </a:p>
          <a:p>
            <a:r>
              <a:rPr lang="tr-TR" b="1" dirty="0" smtClean="0"/>
              <a:t>Eğitmenler </a:t>
            </a:r>
            <a:r>
              <a:rPr lang="tr-TR" b="1" dirty="0"/>
              <a:t>ve eğitimde politika yapıcılar için School </a:t>
            </a:r>
            <a:r>
              <a:rPr lang="tr-TR" b="1" dirty="0" err="1"/>
              <a:t>Education</a:t>
            </a:r>
            <a:r>
              <a:rPr lang="tr-TR" b="1" dirty="0"/>
              <a:t> Gateway Platformu </a:t>
            </a:r>
            <a:r>
              <a:rPr lang="tr-TR" b="1" dirty="0">
                <a:hlinkClick r:id="rId8"/>
              </a:rPr>
              <a:t>https://</a:t>
            </a:r>
            <a:r>
              <a:rPr lang="tr-TR" b="1" dirty="0" smtClean="0">
                <a:hlinkClick r:id="rId8"/>
              </a:rPr>
              <a:t>www.schooleducationgateway.eu/en/pub/index.htm</a:t>
            </a:r>
            <a:r>
              <a:rPr lang="tr-TR" b="1" dirty="0" smtClean="0"/>
              <a:t> </a:t>
            </a:r>
          </a:p>
          <a:p>
            <a:r>
              <a:rPr lang="tr-TR" b="1" dirty="0" smtClean="0"/>
              <a:t>Yetişkin </a:t>
            </a:r>
            <a:r>
              <a:rPr lang="tr-TR" b="1" dirty="0"/>
              <a:t>eğitimi profesyonelleri için EPALE Platformu https://epale.ec.europa.eu/en </a:t>
            </a:r>
            <a:r>
              <a:rPr lang="tr-TR" b="1" dirty="0">
                <a:hlinkClick r:id="rId9"/>
              </a:rPr>
              <a:t>http://</a:t>
            </a:r>
            <a:r>
              <a:rPr lang="tr-TR" b="1" dirty="0" smtClean="0">
                <a:hlinkClick r:id="rId9"/>
              </a:rPr>
              <a:t>epaletr.meb.gov.tr/epale-sayfasina-nasil-giris-yapilir.php</a:t>
            </a:r>
            <a:r>
              <a:rPr lang="tr-TR" b="1" dirty="0" smtClean="0"/>
              <a:t> </a:t>
            </a:r>
          </a:p>
          <a:p>
            <a:r>
              <a:rPr lang="tr-TR" b="1" dirty="0" smtClean="0"/>
              <a:t>Gençler </a:t>
            </a:r>
            <a:r>
              <a:rPr lang="tr-TR" b="1" dirty="0"/>
              <a:t>ve gençlik kuruluşları için Avrupa Gençlik </a:t>
            </a:r>
            <a:r>
              <a:rPr lang="tr-TR" b="1" dirty="0" err="1"/>
              <a:t>Portalı</a:t>
            </a:r>
            <a:r>
              <a:rPr lang="tr-TR" b="1" dirty="0"/>
              <a:t> ve </a:t>
            </a:r>
            <a:r>
              <a:rPr lang="tr-TR" b="1" dirty="0" err="1"/>
              <a:t>Youthpass</a:t>
            </a:r>
            <a:r>
              <a:rPr lang="tr-TR" b="1" dirty="0"/>
              <a:t>  </a:t>
            </a:r>
            <a:r>
              <a:rPr lang="tr-TR" b="1" dirty="0">
                <a:hlinkClick r:id="rId10"/>
              </a:rPr>
              <a:t>https://</a:t>
            </a:r>
            <a:r>
              <a:rPr lang="tr-TR" b="1" dirty="0" smtClean="0">
                <a:hlinkClick r:id="rId10"/>
              </a:rPr>
              <a:t>europa.eu/youth/home_en</a:t>
            </a:r>
            <a:r>
              <a:rPr lang="tr-TR" b="1" dirty="0" smtClean="0"/>
              <a:t>  </a:t>
            </a:r>
            <a:endParaRPr lang="tr-TR" dirty="0"/>
          </a:p>
        </p:txBody>
      </p:sp>
    </p:spTree>
    <p:extLst>
      <p:ext uri="{BB962C8B-B14F-4D97-AF65-F5344CB8AC3E}">
        <p14:creationId xmlns:p14="http://schemas.microsoft.com/office/powerpoint/2010/main" val="3281478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Faydalı Linkler</a:t>
            </a:r>
            <a:endParaRPr lang="tr-TR" dirty="0"/>
          </a:p>
        </p:txBody>
      </p:sp>
      <p:sp>
        <p:nvSpPr>
          <p:cNvPr id="4" name="Metin Yer Tutucusu 2"/>
          <p:cNvSpPr txBox="1">
            <a:spLocks/>
          </p:cNvSpPr>
          <p:nvPr/>
        </p:nvSpPr>
        <p:spPr>
          <a:xfrm>
            <a:off x="1201761" y="2026967"/>
            <a:ext cx="4627535" cy="72920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tr-TR" b="1" dirty="0" smtClean="0">
                <a:solidFill>
                  <a:srgbClr val="002060"/>
                </a:solidFill>
              </a:rPr>
              <a:t>Türkiye Ulusal Ajansı</a:t>
            </a:r>
            <a:endParaRPr lang="tr-TR" b="1" dirty="0" smtClean="0">
              <a:solidFill>
                <a:srgbClr val="002060"/>
              </a:solidFill>
              <a:hlinkClick r:id="rId2"/>
            </a:endParaRPr>
          </a:p>
          <a:p>
            <a:pPr marL="0" indent="0">
              <a:spcBef>
                <a:spcPts val="0"/>
              </a:spcBef>
              <a:buNone/>
            </a:pPr>
            <a:r>
              <a:rPr lang="tr-TR" dirty="0" smtClean="0">
                <a:hlinkClick r:id="rId2"/>
              </a:rPr>
              <a:t>www.ua.gov.tr</a:t>
            </a:r>
            <a:endParaRPr lang="tr-TR" dirty="0"/>
          </a:p>
        </p:txBody>
      </p:sp>
      <p:sp>
        <p:nvSpPr>
          <p:cNvPr id="5" name="Dikdörtgen 4"/>
          <p:cNvSpPr/>
          <p:nvPr/>
        </p:nvSpPr>
        <p:spPr>
          <a:xfrm>
            <a:off x="1201762" y="3602236"/>
            <a:ext cx="10571138" cy="707886"/>
          </a:xfrm>
          <a:prstGeom prst="rect">
            <a:avLst/>
          </a:prstGeom>
        </p:spPr>
        <p:txBody>
          <a:bodyPr wrap="square">
            <a:spAutoFit/>
          </a:bodyPr>
          <a:lstStyle/>
          <a:p>
            <a:pPr>
              <a:spcBef>
                <a:spcPts val="0"/>
              </a:spcBef>
            </a:pPr>
            <a:r>
              <a:rPr lang="tr-TR" sz="2000" b="1" dirty="0" err="1">
                <a:solidFill>
                  <a:srgbClr val="C00000"/>
                </a:solidFill>
              </a:rPr>
              <a:t>O</a:t>
            </a:r>
            <a:r>
              <a:rPr lang="tr-TR" sz="2000" b="1" dirty="0" err="1">
                <a:solidFill>
                  <a:srgbClr val="002060"/>
                </a:solidFill>
              </a:rPr>
              <a:t>rganization</a:t>
            </a:r>
            <a:r>
              <a:rPr lang="tr-TR" sz="2000" b="1" dirty="0"/>
              <a:t> </a:t>
            </a:r>
            <a:r>
              <a:rPr lang="tr-TR" sz="2000" b="1" dirty="0" err="1">
                <a:solidFill>
                  <a:srgbClr val="C00000"/>
                </a:solidFill>
              </a:rPr>
              <a:t>Id</a:t>
            </a:r>
            <a:r>
              <a:rPr lang="tr-TR" sz="2000" b="1" dirty="0" err="1">
                <a:solidFill>
                  <a:srgbClr val="002060"/>
                </a:solidFill>
              </a:rPr>
              <a:t>entify</a:t>
            </a:r>
            <a:r>
              <a:rPr lang="tr-TR" sz="2000" b="1" dirty="0"/>
              <a:t> (</a:t>
            </a:r>
            <a:r>
              <a:rPr lang="tr-TR" sz="2000" b="1" dirty="0">
                <a:solidFill>
                  <a:srgbClr val="C00000"/>
                </a:solidFill>
              </a:rPr>
              <a:t>OID</a:t>
            </a:r>
            <a:r>
              <a:rPr lang="tr-TR" sz="2000" b="1" dirty="0"/>
              <a:t>) </a:t>
            </a:r>
            <a:r>
              <a:rPr lang="tr-TR" sz="2000" b="1" dirty="0">
                <a:solidFill>
                  <a:srgbClr val="002060"/>
                </a:solidFill>
              </a:rPr>
              <a:t>sorgulama veya Kurum Kayıt</a:t>
            </a:r>
          </a:p>
          <a:p>
            <a:pPr>
              <a:spcBef>
                <a:spcPts val="0"/>
              </a:spcBef>
            </a:pPr>
            <a:r>
              <a:rPr lang="tr-TR" sz="2000" dirty="0">
                <a:hlinkClick r:id="rId3"/>
              </a:rPr>
              <a:t>https://webgate.ec.europa.eu/erasmus-esc/organisation-registration/screen/home</a:t>
            </a:r>
            <a:r>
              <a:rPr lang="tr-TR" sz="2000" dirty="0"/>
              <a:t> </a:t>
            </a:r>
          </a:p>
        </p:txBody>
      </p:sp>
      <p:sp>
        <p:nvSpPr>
          <p:cNvPr id="6" name="Metin Yer Tutucusu 2"/>
          <p:cNvSpPr txBox="1">
            <a:spLocks/>
          </p:cNvSpPr>
          <p:nvPr/>
        </p:nvSpPr>
        <p:spPr>
          <a:xfrm>
            <a:off x="1201762" y="2777482"/>
            <a:ext cx="9475763" cy="72920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defTabSz="457200">
              <a:lnSpc>
                <a:spcPct val="100000"/>
              </a:lnSpc>
              <a:spcBef>
                <a:spcPts val="0"/>
              </a:spcBef>
              <a:spcAft>
                <a:spcPts val="0"/>
              </a:spcAft>
              <a:buSzPct val="80000"/>
              <a:buNone/>
            </a:pPr>
            <a:r>
              <a:rPr lang="en-US" sz="1800" b="1" dirty="0">
                <a:solidFill>
                  <a:srgbClr val="002060"/>
                </a:solidFill>
              </a:rPr>
              <a:t>The </a:t>
            </a:r>
            <a:r>
              <a:rPr lang="en-US" sz="1800" b="1" dirty="0">
                <a:solidFill>
                  <a:srgbClr val="FF0000"/>
                </a:solidFill>
              </a:rPr>
              <a:t>E</a:t>
            </a:r>
            <a:r>
              <a:rPr lang="en-US" sz="1800" b="1" dirty="0">
                <a:solidFill>
                  <a:srgbClr val="002060"/>
                </a:solidFill>
              </a:rPr>
              <a:t>uropean </a:t>
            </a:r>
            <a:r>
              <a:rPr lang="en-US" sz="1800" b="1" dirty="0">
                <a:solidFill>
                  <a:srgbClr val="FF0000"/>
                </a:solidFill>
              </a:rPr>
              <a:t>C</a:t>
            </a:r>
            <a:r>
              <a:rPr lang="en-US" sz="1800" b="1" dirty="0">
                <a:solidFill>
                  <a:srgbClr val="002060"/>
                </a:solidFill>
              </a:rPr>
              <a:t>ommission's main </a:t>
            </a:r>
            <a:r>
              <a:rPr lang="tr-TR" sz="1800" b="1" dirty="0">
                <a:solidFill>
                  <a:srgbClr val="FF0000"/>
                </a:solidFill>
              </a:rPr>
              <a:t>A</a:t>
            </a:r>
            <a:r>
              <a:rPr lang="en-US" sz="1800" b="1" dirty="0" err="1">
                <a:solidFill>
                  <a:srgbClr val="002060"/>
                </a:solidFill>
              </a:rPr>
              <a:t>uthentication</a:t>
            </a:r>
            <a:r>
              <a:rPr lang="en-US" sz="1800" b="1" dirty="0">
                <a:solidFill>
                  <a:srgbClr val="002060"/>
                </a:solidFill>
              </a:rPr>
              <a:t> </a:t>
            </a:r>
            <a:r>
              <a:rPr lang="tr-TR" sz="1800" b="1" dirty="0">
                <a:solidFill>
                  <a:srgbClr val="FF0000"/>
                </a:solidFill>
              </a:rPr>
              <a:t>S</a:t>
            </a:r>
            <a:r>
              <a:rPr lang="en-US" sz="1800" b="1" dirty="0" err="1">
                <a:solidFill>
                  <a:srgbClr val="002060"/>
                </a:solidFill>
              </a:rPr>
              <a:t>ervice</a:t>
            </a:r>
            <a:r>
              <a:rPr lang="en-US" sz="1800" b="1" dirty="0">
                <a:solidFill>
                  <a:srgbClr val="002060"/>
                </a:solidFill>
              </a:rPr>
              <a:t> (</a:t>
            </a:r>
            <a:r>
              <a:rPr lang="en-US" sz="1800" b="1" dirty="0">
                <a:solidFill>
                  <a:srgbClr val="FF0000"/>
                </a:solidFill>
              </a:rPr>
              <a:t>ECAS</a:t>
            </a:r>
            <a:r>
              <a:rPr lang="en-US" sz="1800" b="1" dirty="0">
                <a:solidFill>
                  <a:srgbClr val="002060"/>
                </a:solidFill>
              </a:rPr>
              <a:t>)</a:t>
            </a:r>
            <a:r>
              <a:rPr lang="tr-TR" sz="1800" b="1" dirty="0">
                <a:solidFill>
                  <a:srgbClr val="002060"/>
                </a:solidFill>
              </a:rPr>
              <a:t> Giriş Sayfası</a:t>
            </a:r>
            <a:endParaRPr lang="tr-TR" sz="1800" b="1" dirty="0">
              <a:solidFill>
                <a:srgbClr val="002060"/>
              </a:solidFill>
              <a:hlinkClick r:id="rId2"/>
            </a:endParaRPr>
          </a:p>
          <a:p>
            <a:pPr>
              <a:lnSpc>
                <a:spcPct val="100000"/>
              </a:lnSpc>
              <a:spcBef>
                <a:spcPts val="0"/>
              </a:spcBef>
              <a:spcAft>
                <a:spcPts val="0"/>
              </a:spcAft>
            </a:pPr>
            <a:r>
              <a:rPr lang="tr-TR" sz="1800" dirty="0">
                <a:hlinkClick r:id="rId4"/>
              </a:rPr>
              <a:t>https://webgate.ec.europa.eu/web-eforms</a:t>
            </a:r>
            <a:r>
              <a:rPr lang="tr-TR" sz="1800" dirty="0"/>
              <a:t> </a:t>
            </a:r>
          </a:p>
        </p:txBody>
      </p:sp>
      <p:sp>
        <p:nvSpPr>
          <p:cNvPr id="7" name="Dikdörtgen 6"/>
          <p:cNvSpPr/>
          <p:nvPr/>
        </p:nvSpPr>
        <p:spPr>
          <a:xfrm>
            <a:off x="1201762" y="4650660"/>
            <a:ext cx="9380513" cy="677108"/>
          </a:xfrm>
          <a:prstGeom prst="rect">
            <a:avLst/>
          </a:prstGeom>
        </p:spPr>
        <p:txBody>
          <a:bodyPr wrap="square">
            <a:spAutoFit/>
          </a:bodyPr>
          <a:lstStyle/>
          <a:p>
            <a:r>
              <a:rPr lang="tr-TR" sz="2000" b="1" dirty="0">
                <a:solidFill>
                  <a:srgbClr val="002060"/>
                </a:solidFill>
              </a:rPr>
              <a:t>Erasmus + Fırsatları Online Başvuru Sayfası</a:t>
            </a:r>
          </a:p>
          <a:p>
            <a:r>
              <a:rPr lang="tr-TR" dirty="0">
                <a:hlinkClick r:id="rId5"/>
              </a:rPr>
              <a:t>https://webgate.ec.europa.eu/app-forms/af-ui-opportunities/#/erasmus-plus</a:t>
            </a:r>
            <a:r>
              <a:rPr lang="tr-TR" dirty="0"/>
              <a:t> </a:t>
            </a:r>
          </a:p>
        </p:txBody>
      </p:sp>
      <p:sp>
        <p:nvSpPr>
          <p:cNvPr id="8" name="Dikdörtgen 7"/>
          <p:cNvSpPr/>
          <p:nvPr/>
        </p:nvSpPr>
        <p:spPr>
          <a:xfrm>
            <a:off x="1201761" y="5555535"/>
            <a:ext cx="9380513" cy="707886"/>
          </a:xfrm>
          <a:prstGeom prst="rect">
            <a:avLst/>
          </a:prstGeom>
        </p:spPr>
        <p:txBody>
          <a:bodyPr wrap="square">
            <a:spAutoFit/>
          </a:bodyPr>
          <a:lstStyle/>
          <a:p>
            <a:r>
              <a:rPr lang="tr-TR" sz="2000" b="1" dirty="0" smtClean="0">
                <a:solidFill>
                  <a:srgbClr val="002060"/>
                </a:solidFill>
              </a:rPr>
              <a:t>Teklif Çağrı Takvimi ve Rehber</a:t>
            </a:r>
          </a:p>
          <a:p>
            <a:r>
              <a:rPr lang="tr-TR" sz="2000" b="1" dirty="0">
                <a:hlinkClick r:id="rId6"/>
              </a:rPr>
              <a:t>Erasmus + 2025 </a:t>
            </a:r>
            <a:r>
              <a:rPr lang="tr-TR" sz="2000" b="1" dirty="0" smtClean="0">
                <a:hlinkClick r:id="rId6"/>
              </a:rPr>
              <a:t>Yılı</a:t>
            </a:r>
            <a:endParaRPr lang="tr-TR" sz="2000" b="1" dirty="0"/>
          </a:p>
        </p:txBody>
      </p:sp>
    </p:spTree>
    <p:extLst>
      <p:ext uri="{BB962C8B-B14F-4D97-AF65-F5344CB8AC3E}">
        <p14:creationId xmlns:p14="http://schemas.microsoft.com/office/powerpoint/2010/main" val="35694244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3381" y="2755271"/>
            <a:ext cx="8596668" cy="1320800"/>
          </a:xfrm>
        </p:spPr>
        <p:txBody>
          <a:bodyPr>
            <a:normAutofit fontScale="90000"/>
          </a:bodyPr>
          <a:lstStyle/>
          <a:p>
            <a:pPr algn="ctr"/>
            <a:r>
              <a:rPr lang="tr-TR" sz="6600" dirty="0" smtClean="0"/>
              <a:t>ARTIK PROJE YAZABİLİRİZ</a:t>
            </a:r>
            <a:endParaRPr lang="tr-TR" sz="6600" dirty="0"/>
          </a:p>
        </p:txBody>
      </p:sp>
    </p:spTree>
    <p:extLst>
      <p:ext uri="{BB962C8B-B14F-4D97-AF65-F5344CB8AC3E}">
        <p14:creationId xmlns:p14="http://schemas.microsoft.com/office/powerpoint/2010/main" val="3737905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211250"/>
            <a:ext cx="8596668" cy="1320800"/>
          </a:xfrm>
        </p:spPr>
        <p:txBody>
          <a:bodyPr/>
          <a:lstStyle/>
          <a:p>
            <a:r>
              <a:rPr lang="tr-TR" dirty="0" smtClean="0"/>
              <a:t>PROJE HAZIRLANIRKEN DİKKAT EDİLMESİ GEREKEN TEMEL HUSUSLAR</a:t>
            </a:r>
            <a:endParaRPr lang="tr-TR" dirty="0"/>
          </a:p>
        </p:txBody>
      </p:sp>
      <p:sp>
        <p:nvSpPr>
          <p:cNvPr id="3" name="İçerik Yer Tutucusu 2"/>
          <p:cNvSpPr>
            <a:spLocks noGrp="1"/>
          </p:cNvSpPr>
          <p:nvPr>
            <p:ph idx="1"/>
          </p:nvPr>
        </p:nvSpPr>
        <p:spPr>
          <a:xfrm>
            <a:off x="677334" y="1617385"/>
            <a:ext cx="11381882" cy="3880773"/>
          </a:xfrm>
        </p:spPr>
        <p:txBody>
          <a:bodyPr>
            <a:noAutofit/>
          </a:bodyPr>
          <a:lstStyle/>
          <a:p>
            <a:r>
              <a:rPr lang="tr-TR" sz="2400" dirty="0" smtClean="0"/>
              <a:t>Okulun </a:t>
            </a:r>
            <a:r>
              <a:rPr lang="tr-TR" sz="2400" dirty="0"/>
              <a:t>ihtiyaçları ve </a:t>
            </a:r>
            <a:r>
              <a:rPr lang="tr-TR" sz="2400" dirty="0" smtClean="0"/>
              <a:t>zorlukları nelerdir </a:t>
            </a:r>
            <a:endParaRPr lang="tr-TR" sz="2400" dirty="0"/>
          </a:p>
          <a:p>
            <a:r>
              <a:rPr lang="tr-TR" sz="2400" dirty="0"/>
              <a:t>Okul neyi geliştirmek </a:t>
            </a:r>
            <a:r>
              <a:rPr lang="tr-TR" sz="2400" dirty="0" smtClean="0"/>
              <a:t>ve/veya daha fazla geliştirmek istiyor? Neye </a:t>
            </a:r>
            <a:r>
              <a:rPr lang="tr-TR" sz="2400" dirty="0"/>
              <a:t>ihtiyaç duyuyor? </a:t>
            </a:r>
          </a:p>
          <a:p>
            <a:r>
              <a:rPr lang="tr-TR" sz="2400" dirty="0" smtClean="0"/>
              <a:t>İhtiyaçlarla ilişkili hedefler nelerdir? </a:t>
            </a:r>
            <a:endParaRPr lang="tr-TR" sz="2400" dirty="0"/>
          </a:p>
          <a:p>
            <a:r>
              <a:rPr lang="tr-TR" sz="2400" dirty="0"/>
              <a:t>Okul tam olarak neyi başarmak istiyor ve bu, belirtilen ihtiyaçlar ve zorluklarla nasıl ilişkilidir? </a:t>
            </a:r>
          </a:p>
          <a:p>
            <a:r>
              <a:rPr lang="tr-TR" sz="2400" dirty="0" smtClean="0"/>
              <a:t>Bu hedefler nasıl ölçülecek? </a:t>
            </a:r>
            <a:endParaRPr lang="tr-TR" sz="2400" dirty="0"/>
          </a:p>
          <a:p>
            <a:r>
              <a:rPr lang="tr-TR" sz="2400" dirty="0"/>
              <a:t>Belirlenen hedefleri nasıl </a:t>
            </a:r>
            <a:r>
              <a:rPr lang="tr-TR" sz="2400" dirty="0" smtClean="0"/>
              <a:t>izlenecek ve ilerleme </a:t>
            </a:r>
            <a:r>
              <a:rPr lang="tr-TR" sz="2400" dirty="0"/>
              <a:t>nasıl </a:t>
            </a:r>
            <a:r>
              <a:rPr lang="tr-TR" sz="2400" dirty="0" smtClean="0"/>
              <a:t>değerlendirecek? </a:t>
            </a:r>
            <a:endParaRPr lang="tr-TR" sz="2400" dirty="0"/>
          </a:p>
          <a:p>
            <a:r>
              <a:rPr lang="tr-TR" sz="2400" dirty="0" smtClean="0"/>
              <a:t>Belirlenen </a:t>
            </a:r>
            <a:r>
              <a:rPr lang="tr-TR" sz="2400" dirty="0"/>
              <a:t>hedeflerin </a:t>
            </a:r>
            <a:r>
              <a:rPr lang="tr-TR" sz="2400" dirty="0" smtClean="0"/>
              <a:t>yönetimi nasıl ve kimler tarafından yapılacak? </a:t>
            </a:r>
            <a:endParaRPr lang="tr-TR" sz="2400" dirty="0"/>
          </a:p>
          <a:p>
            <a:r>
              <a:rPr lang="tr-TR" sz="2400" dirty="0" smtClean="0"/>
              <a:t>Tasarlanan planlar nelerdir ve bunun </a:t>
            </a:r>
            <a:r>
              <a:rPr lang="tr-TR" sz="2400" dirty="0"/>
              <a:t>için hangi kaynaklara </a:t>
            </a:r>
            <a:r>
              <a:rPr lang="tr-TR" sz="2400" dirty="0" smtClean="0"/>
              <a:t>ihtiyaç duyulmaktadır.</a:t>
            </a:r>
            <a:endParaRPr lang="tr-TR" sz="2400" dirty="0"/>
          </a:p>
        </p:txBody>
      </p:sp>
    </p:spTree>
    <p:extLst>
      <p:ext uri="{BB962C8B-B14F-4D97-AF65-F5344CB8AC3E}">
        <p14:creationId xmlns:p14="http://schemas.microsoft.com/office/powerpoint/2010/main" val="3789896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PROJE YAZARKEN DİKKAT EDİLECEK HUSUSLAR</a:t>
            </a:r>
            <a:endParaRPr lang="tr-TR" sz="3200" dirty="0"/>
          </a:p>
        </p:txBody>
      </p:sp>
      <p:sp>
        <p:nvSpPr>
          <p:cNvPr id="3" name="İçerik Yer Tutucusu 2"/>
          <p:cNvSpPr>
            <a:spLocks noGrp="1"/>
          </p:cNvSpPr>
          <p:nvPr>
            <p:ph idx="1"/>
          </p:nvPr>
        </p:nvSpPr>
        <p:spPr>
          <a:xfrm>
            <a:off x="677334" y="1345777"/>
            <a:ext cx="11336615" cy="5512223"/>
          </a:xfrm>
        </p:spPr>
        <p:txBody>
          <a:bodyPr>
            <a:noAutofit/>
          </a:bodyPr>
          <a:lstStyle/>
          <a:p>
            <a:r>
              <a:rPr lang="tr-TR" sz="2400" dirty="0"/>
              <a:t>Yurt dışı hareketliliklere neden ihtiyaç duyulduğu, bu hareketliliklerle hangi eksikliklerin giderileceği belirlenmelidir</a:t>
            </a:r>
            <a:r>
              <a:rPr lang="tr-TR" sz="2400" dirty="0" smtClean="0"/>
              <a:t>.</a:t>
            </a:r>
          </a:p>
          <a:p>
            <a:r>
              <a:rPr lang="tr-TR" sz="2400" dirty="0" smtClean="0"/>
              <a:t>Yurt </a:t>
            </a:r>
            <a:r>
              <a:rPr lang="tr-TR" sz="2400" dirty="0"/>
              <a:t>dışı hareketlilikle hangi hedeflere ulaşılacağı, bu hedeflerle ihtiyaçlar arasında nasıl bir ilişki olduğu, hedeflere ne kadar sürede ulaşılabileceği ve bu hedeflere ulaşıldığının nasıl ve hangi yöntemlerle değerlendirilip ölçüleceği başvuru formunda </a:t>
            </a:r>
            <a:r>
              <a:rPr lang="tr-TR" sz="2400" dirty="0" smtClean="0"/>
              <a:t>belirtilmelidir.</a:t>
            </a:r>
          </a:p>
          <a:p>
            <a:r>
              <a:rPr lang="tr-TR" sz="2400" dirty="0" smtClean="0"/>
              <a:t>İhtiyaç </a:t>
            </a:r>
            <a:r>
              <a:rPr lang="tr-TR" sz="2400" dirty="0"/>
              <a:t>ve hedeflere uygun faaliyetlere yurt dışında ev sahipliği yapacak işletme ve mesleki eğitim kuruluşlarıyla müzakere ve mutabakat süreci tamamlanmadan bu kuruluşların bilgileri başvuru formuna </a:t>
            </a:r>
            <a:r>
              <a:rPr lang="tr-TR" sz="2400" dirty="0" smtClean="0"/>
              <a:t>girilmemelidir.</a:t>
            </a:r>
          </a:p>
          <a:p>
            <a:r>
              <a:rPr lang="tr-TR" sz="2400" dirty="0" smtClean="0"/>
              <a:t>Müzakere </a:t>
            </a:r>
            <a:r>
              <a:rPr lang="tr-TR" sz="2400" dirty="0"/>
              <a:t>ve mutabakata ilişkin e-posta yazışmaları vb. destekleyici dokümanlar başvuru formuna eklenmesi önemle tavsiye edilir.</a:t>
            </a:r>
          </a:p>
        </p:txBody>
      </p:sp>
    </p:spTree>
    <p:extLst>
      <p:ext uri="{BB962C8B-B14F-4D97-AF65-F5344CB8AC3E}">
        <p14:creationId xmlns:p14="http://schemas.microsoft.com/office/powerpoint/2010/main" val="29809157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PROJE YAZARKEN DİKKAT EDİLECEK HUSUSLAR</a:t>
            </a:r>
            <a:endParaRPr lang="tr-TR" sz="3200" dirty="0"/>
          </a:p>
        </p:txBody>
      </p:sp>
      <p:sp>
        <p:nvSpPr>
          <p:cNvPr id="3" name="İçerik Yer Tutucusu 2"/>
          <p:cNvSpPr>
            <a:spLocks noGrp="1"/>
          </p:cNvSpPr>
          <p:nvPr>
            <p:ph idx="1"/>
          </p:nvPr>
        </p:nvSpPr>
        <p:spPr>
          <a:xfrm>
            <a:off x="677334" y="1345777"/>
            <a:ext cx="11336615" cy="5512223"/>
          </a:xfrm>
        </p:spPr>
        <p:txBody>
          <a:bodyPr>
            <a:noAutofit/>
          </a:bodyPr>
          <a:lstStyle/>
          <a:p>
            <a:r>
              <a:rPr lang="tr-TR" sz="2100" dirty="0"/>
              <a:t>Başvuru sahibi kuruluş katılımcıları seçerken belirlediği katılımcı seçme kriterlerine göre adil ve şeffaf olarak nasıl bir yöntemle seçileceğini belirtmelidir.</a:t>
            </a:r>
          </a:p>
          <a:p>
            <a:r>
              <a:rPr lang="tr-TR" sz="2100" dirty="0"/>
              <a:t>Eğer kurum/kuruluş yurt dışından uzman davet edecekse kurumsal olarak </a:t>
            </a:r>
            <a:r>
              <a:rPr lang="tr-TR" sz="2100" dirty="0" err="1"/>
              <a:t>uluslararasılaşmayı</a:t>
            </a:r>
            <a:r>
              <a:rPr lang="tr-TR" sz="2100" dirty="0"/>
              <a:t> nasıl geliştireceği belirtilmelidir</a:t>
            </a:r>
            <a:r>
              <a:rPr lang="tr-TR" sz="2100" dirty="0" smtClean="0"/>
              <a:t>.</a:t>
            </a:r>
          </a:p>
          <a:p>
            <a:r>
              <a:rPr lang="tr-TR" sz="2100" dirty="0" smtClean="0"/>
              <a:t>Tüm faaliyetler </a:t>
            </a:r>
            <a:r>
              <a:rPr lang="tr-TR" sz="2100" dirty="0" smtClean="0">
                <a:solidFill>
                  <a:srgbClr val="FF0000"/>
                </a:solidFill>
              </a:rPr>
              <a:t>Erasmus Kalite Standartlarına </a:t>
            </a:r>
            <a:r>
              <a:rPr lang="tr-TR" sz="2100" dirty="0" smtClean="0"/>
              <a:t>uygun olmalıdır</a:t>
            </a:r>
          </a:p>
          <a:p>
            <a:pPr lvl="1"/>
            <a:r>
              <a:rPr lang="tr-TR" sz="2100" dirty="0" smtClean="0"/>
              <a:t>Temel prensipler</a:t>
            </a:r>
          </a:p>
          <a:p>
            <a:pPr lvl="1"/>
            <a:r>
              <a:rPr lang="tr-TR" sz="2100" dirty="0" smtClean="0"/>
              <a:t>Hareketlilik faaliyetlerinin iyi yönetimi</a:t>
            </a:r>
          </a:p>
          <a:p>
            <a:pPr lvl="1"/>
            <a:r>
              <a:rPr lang="tr-TR" sz="2100" dirty="0" smtClean="0"/>
              <a:t> Kaliteyi sağlamak ve katılımcılardan destek</a:t>
            </a:r>
          </a:p>
          <a:p>
            <a:pPr lvl="1"/>
            <a:r>
              <a:rPr lang="tr-TR" sz="2100" dirty="0" smtClean="0"/>
              <a:t>Programla ilgili sonuçları ve bilgileri paylaşma</a:t>
            </a:r>
          </a:p>
          <a:p>
            <a:r>
              <a:rPr lang="tr-TR" sz="2100" dirty="0" smtClean="0"/>
              <a:t>Erasmus Kalite Standartları, katılımcıların seçimi ve hazırlanması gibi proje görevleri, öğrenme çıktılarının tanımlanması, değerlendirilmesi ve tanınması, proje sonuçlarının paylaşılması vb. kapsar. </a:t>
            </a:r>
            <a:endParaRPr lang="tr-TR" sz="2100" dirty="0"/>
          </a:p>
          <a:p>
            <a:endParaRPr lang="tr-TR" sz="2100" dirty="0"/>
          </a:p>
        </p:txBody>
      </p:sp>
    </p:spTree>
    <p:extLst>
      <p:ext uri="{BB962C8B-B14F-4D97-AF65-F5344CB8AC3E}">
        <p14:creationId xmlns:p14="http://schemas.microsoft.com/office/powerpoint/2010/main" val="4287782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313514"/>
            <a:ext cx="8596668" cy="670555"/>
          </a:xfrm>
        </p:spPr>
        <p:txBody>
          <a:bodyPr/>
          <a:lstStyle/>
          <a:p>
            <a:r>
              <a:rPr lang="tr-TR" b="1" dirty="0" smtClean="0">
                <a:solidFill>
                  <a:schemeClr val="accent5">
                    <a:lumMod val="75000"/>
                  </a:schemeClr>
                </a:solidFill>
              </a:rPr>
              <a:t>ERASMUS + NEDİR?</a:t>
            </a:r>
            <a:endParaRPr lang="tr-TR" b="1" dirty="0">
              <a:solidFill>
                <a:schemeClr val="accent5">
                  <a:lumMod val="75000"/>
                </a:schemeClr>
              </a:solidFill>
            </a:endParaRPr>
          </a:p>
        </p:txBody>
      </p:sp>
      <p:sp>
        <p:nvSpPr>
          <p:cNvPr id="3" name="İçerik Yer Tutucusu 2"/>
          <p:cNvSpPr>
            <a:spLocks noGrp="1"/>
          </p:cNvSpPr>
          <p:nvPr>
            <p:ph idx="1"/>
          </p:nvPr>
        </p:nvSpPr>
        <p:spPr>
          <a:xfrm>
            <a:off x="677334" y="1515291"/>
            <a:ext cx="8596668" cy="4526071"/>
          </a:xfrm>
        </p:spPr>
        <p:txBody>
          <a:bodyPr>
            <a:normAutofit fontScale="70000" lnSpcReduction="20000"/>
          </a:bodyPr>
          <a:lstStyle/>
          <a:p>
            <a:r>
              <a:rPr lang="tr-TR" sz="3500" dirty="0"/>
              <a:t>Erasmus+, AB'nin Avrupa'da eğitim, öğretim, gençlik ve sporu destekleme programıdır</a:t>
            </a:r>
            <a:r>
              <a:rPr lang="tr-TR" sz="3500" dirty="0" smtClean="0"/>
              <a:t>.</a:t>
            </a:r>
          </a:p>
          <a:p>
            <a:endParaRPr lang="tr-TR" sz="3500" dirty="0"/>
          </a:p>
          <a:p>
            <a:r>
              <a:rPr lang="tr-TR" sz="3500" dirty="0" smtClean="0">
                <a:solidFill>
                  <a:srgbClr val="FF0000"/>
                </a:solidFill>
              </a:rPr>
              <a:t>2021-2027</a:t>
            </a:r>
            <a:r>
              <a:rPr lang="tr-TR" sz="3500" dirty="0" smtClean="0"/>
              <a:t> Dönemi tahmini </a:t>
            </a:r>
            <a:r>
              <a:rPr lang="tr-TR" sz="3500" dirty="0"/>
              <a:t>bütçesi </a:t>
            </a:r>
            <a:r>
              <a:rPr lang="tr-TR" sz="3500" dirty="0" smtClean="0"/>
              <a:t>28 </a:t>
            </a:r>
            <a:r>
              <a:rPr lang="tr-TR" sz="3500" dirty="0"/>
              <a:t>milyar avrodur. </a:t>
            </a:r>
            <a:endParaRPr lang="tr-TR" sz="3500" dirty="0" smtClean="0"/>
          </a:p>
          <a:p>
            <a:r>
              <a:rPr lang="tr-TR" sz="3500" dirty="0"/>
              <a:t>2021-2027 programı, </a:t>
            </a:r>
          </a:p>
          <a:p>
            <a:pPr lvl="1"/>
            <a:r>
              <a:rPr lang="tr-TR" sz="3500" dirty="0"/>
              <a:t>S</a:t>
            </a:r>
            <a:r>
              <a:rPr lang="tr-TR" sz="3500" dirty="0" smtClean="0"/>
              <a:t>osyal kapsayıcılığı, </a:t>
            </a:r>
          </a:p>
          <a:p>
            <a:pPr lvl="1"/>
            <a:r>
              <a:rPr lang="tr-TR" sz="3500" dirty="0"/>
              <a:t>Y</a:t>
            </a:r>
            <a:r>
              <a:rPr lang="tr-TR" sz="3500" dirty="0" smtClean="0"/>
              <a:t>eşil </a:t>
            </a:r>
            <a:r>
              <a:rPr lang="tr-TR" sz="3500" dirty="0"/>
              <a:t>ve dijital </a:t>
            </a:r>
            <a:r>
              <a:rPr lang="tr-TR" sz="3500" dirty="0" smtClean="0"/>
              <a:t>dönüşümleri,</a:t>
            </a:r>
          </a:p>
          <a:p>
            <a:pPr lvl="1"/>
            <a:r>
              <a:rPr lang="tr-TR" sz="3500" dirty="0"/>
              <a:t>G</a:t>
            </a:r>
            <a:r>
              <a:rPr lang="tr-TR" sz="3500" dirty="0" smtClean="0"/>
              <a:t>ençlerin </a:t>
            </a:r>
            <a:r>
              <a:rPr lang="tr-TR" sz="3500" dirty="0"/>
              <a:t>demokratik hayata katılımının teşvik </a:t>
            </a:r>
            <a:r>
              <a:rPr lang="tr-TR" sz="3500" dirty="0" smtClean="0"/>
              <a:t>edilmesini</a:t>
            </a:r>
          </a:p>
          <a:p>
            <a:pPr marL="457200" lvl="1" indent="0">
              <a:buNone/>
            </a:pPr>
            <a:r>
              <a:rPr lang="tr-TR" sz="3500" dirty="0" smtClean="0"/>
              <a:t>desteklemektedir.</a:t>
            </a:r>
            <a:endParaRPr lang="tr-TR" sz="3500" dirty="0"/>
          </a:p>
        </p:txBody>
      </p:sp>
    </p:spTree>
    <p:extLst>
      <p:ext uri="{BB962C8B-B14F-4D97-AF65-F5344CB8AC3E}">
        <p14:creationId xmlns:p14="http://schemas.microsoft.com/office/powerpoint/2010/main" val="37574385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0964092" cy="5703251"/>
          </a:xfrm>
        </p:spPr>
        <p:txBody>
          <a:bodyPr>
            <a:normAutofit/>
          </a:bodyPr>
          <a:lstStyle/>
          <a:p>
            <a:r>
              <a:rPr lang="tr-TR" sz="3200" b="1" dirty="0">
                <a:solidFill>
                  <a:srgbClr val="FF0000"/>
                </a:solidFill>
              </a:rPr>
              <a:t>Dahil etme ve çeşitlilik</a:t>
            </a:r>
          </a:p>
          <a:p>
            <a:pPr marL="0" indent="0" algn="just">
              <a:buNone/>
            </a:pPr>
            <a:r>
              <a:rPr lang="tr-TR" sz="3200" dirty="0" smtClean="0"/>
              <a:t>Yeni</a:t>
            </a:r>
            <a:r>
              <a:rPr lang="tr-TR" sz="3200" b="1" dirty="0" smtClean="0"/>
              <a:t> </a:t>
            </a:r>
            <a:r>
              <a:rPr lang="tr-TR" sz="3200" dirty="0" smtClean="0"/>
              <a:t>program, eylemlerinin </a:t>
            </a:r>
            <a:r>
              <a:rPr lang="tr-TR" sz="3200" b="1" dirty="0" smtClean="0">
                <a:solidFill>
                  <a:srgbClr val="C00000"/>
                </a:solidFill>
              </a:rPr>
              <a:t>niteliksel etki</a:t>
            </a:r>
            <a:r>
              <a:rPr lang="tr-TR" sz="3200" dirty="0" smtClean="0"/>
              <a:t>sini artırmayı ve </a:t>
            </a:r>
            <a:r>
              <a:rPr lang="tr-TR" sz="3200" b="1" dirty="0" smtClean="0">
                <a:solidFill>
                  <a:srgbClr val="C00000"/>
                </a:solidFill>
              </a:rPr>
              <a:t>eşit fırsat</a:t>
            </a:r>
            <a:r>
              <a:rPr lang="tr-TR" sz="3200" dirty="0" smtClean="0"/>
              <a:t>lar sağlamayı amaçlıyor. </a:t>
            </a:r>
          </a:p>
          <a:p>
            <a:pPr marL="0" indent="0" algn="just">
              <a:buNone/>
            </a:pPr>
            <a:r>
              <a:rPr lang="tr-TR" sz="3200" dirty="0" smtClean="0"/>
              <a:t>Bu amaçla, program farklı yaşlardaki ve çeşitli kültürel, sosyal ve ekonomik geçmişlere sahip insanlara ulaşmayı hedeflemektedir. </a:t>
            </a:r>
          </a:p>
          <a:p>
            <a:pPr marL="0" indent="0" algn="just">
              <a:buNone/>
            </a:pPr>
            <a:r>
              <a:rPr lang="tr-TR" sz="3200" dirty="0" smtClean="0"/>
              <a:t>Engelliler, eğitim zorlukları veya göçmen geçmişi olanlar ve kırsal ve uzak bölgelerde yaşayanlar da dahil olmak üzere daha az fırsata sahip insanlara odaklanmaktadır.</a:t>
            </a:r>
            <a:endParaRPr lang="tr-TR" sz="3200" dirty="0"/>
          </a:p>
        </p:txBody>
      </p:sp>
      <p:sp>
        <p:nvSpPr>
          <p:cNvPr id="4" name="Unvan 1"/>
          <p:cNvSpPr>
            <a:spLocks noGrp="1"/>
          </p:cNvSpPr>
          <p:nvPr>
            <p:ph type="title"/>
          </p:nvPr>
        </p:nvSpPr>
        <p:spPr>
          <a:xfrm>
            <a:off x="677334" y="313514"/>
            <a:ext cx="8596668" cy="670555"/>
          </a:xfrm>
        </p:spPr>
        <p:txBody>
          <a:bodyPr/>
          <a:lstStyle/>
          <a:p>
            <a:r>
              <a:rPr lang="tr-TR" b="1" dirty="0" smtClean="0">
                <a:solidFill>
                  <a:schemeClr val="accent5">
                    <a:lumMod val="75000"/>
                  </a:schemeClr>
                </a:solidFill>
              </a:rPr>
              <a:t>ERASMUS + ÖNCELİKLERİ</a:t>
            </a:r>
            <a:endParaRPr lang="tr-TR" b="1" dirty="0">
              <a:solidFill>
                <a:schemeClr val="accent5">
                  <a:lumMod val="75000"/>
                </a:schemeClr>
              </a:solidFill>
            </a:endParaRPr>
          </a:p>
        </p:txBody>
      </p:sp>
    </p:spTree>
    <p:extLst>
      <p:ext uri="{BB962C8B-B14F-4D97-AF65-F5344CB8AC3E}">
        <p14:creationId xmlns:p14="http://schemas.microsoft.com/office/powerpoint/2010/main" val="14900185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chemeClr val="accent5">
                    <a:lumMod val="75000"/>
                  </a:schemeClr>
                </a:solidFill>
              </a:rPr>
              <a:t>ERASMUS + ÖNCELİKLERİ</a:t>
            </a:r>
            <a:endParaRPr lang="tr-TR" sz="3200" dirty="0"/>
          </a:p>
        </p:txBody>
      </p:sp>
      <p:sp>
        <p:nvSpPr>
          <p:cNvPr id="3" name="İçerik Yer Tutucusu 2"/>
          <p:cNvSpPr>
            <a:spLocks noGrp="1"/>
          </p:cNvSpPr>
          <p:nvPr>
            <p:ph idx="1"/>
          </p:nvPr>
        </p:nvSpPr>
        <p:spPr>
          <a:xfrm>
            <a:off x="677334" y="1345777"/>
            <a:ext cx="11336615" cy="5512223"/>
          </a:xfrm>
        </p:spPr>
        <p:txBody>
          <a:bodyPr>
            <a:noAutofit/>
          </a:bodyPr>
          <a:lstStyle/>
          <a:p>
            <a:r>
              <a:rPr lang="tr-TR" sz="3200" b="1" dirty="0">
                <a:solidFill>
                  <a:srgbClr val="FF0000"/>
                </a:solidFill>
              </a:rPr>
              <a:t>Dahil etme ve </a:t>
            </a:r>
            <a:r>
              <a:rPr lang="tr-TR" sz="3200" b="1" dirty="0" smtClean="0">
                <a:solidFill>
                  <a:srgbClr val="FF0000"/>
                </a:solidFill>
              </a:rPr>
              <a:t>çeşitlilik</a:t>
            </a:r>
            <a:endParaRPr lang="tr-TR" sz="3200" b="1" dirty="0" smtClean="0"/>
          </a:p>
          <a:p>
            <a:pPr lvl="1"/>
            <a:r>
              <a:rPr lang="tr-TR" sz="2200" dirty="0" smtClean="0"/>
              <a:t>Erasmus </a:t>
            </a:r>
            <a:r>
              <a:rPr lang="tr-TR" sz="2200" dirty="0"/>
              <a:t>Kalite Standartları doğrultusunda, programdan destek alan kuruluşların, her geçmişten gelen katılımcılara dahil edici ve eşit bir şekilde hareketlilik fırsatları sunma zorundadır. Proje faaliyetlerine katılacak öğrenicilerin seçiminde, motivasyon, liyakat ve aynı zamanda katılımcıların kişisel gelişim ve öğrenme ihtiyaçları dikkate alınmalıdır. Benzer şekilde, personel katılımcılarının seçimi, mesleki gelişimlerinin faydalarının organizasyondaki tüm öğreniciler için mevcut olmasını </a:t>
            </a:r>
            <a:r>
              <a:rPr lang="tr-TR" sz="2200" dirty="0" smtClean="0"/>
              <a:t>sağlamalıdır.</a:t>
            </a:r>
          </a:p>
          <a:p>
            <a:pPr lvl="1"/>
            <a:r>
              <a:rPr lang="tr-TR" sz="2200" dirty="0" smtClean="0"/>
              <a:t>Hareketlilik </a:t>
            </a:r>
            <a:r>
              <a:rPr lang="tr-TR" sz="2200" dirty="0"/>
              <a:t>faaliyetlerinin hazırlanması, uygulanması ve takibi boyunca, gönderen ve ev sahibi kuruluşlar, her bir katılımcı için maksimum fayda ve etkiyi sağlamak için katılımcıları kilit kararlara dahil </a:t>
            </a:r>
            <a:r>
              <a:rPr lang="tr-TR" sz="2200" dirty="0" smtClean="0"/>
              <a:t>edilmelidir.</a:t>
            </a:r>
          </a:p>
          <a:p>
            <a:pPr lvl="1"/>
            <a:r>
              <a:rPr lang="tr-TR" sz="2200" dirty="0" smtClean="0"/>
              <a:t>Katılımcı </a:t>
            </a:r>
            <a:r>
              <a:rPr lang="tr-TR" sz="2200" dirty="0"/>
              <a:t>kurumların aktif bir şekilde hareketlilik fırsatları oluşturmaları teşvik edilir. Örneğin kurumlar gidip dönen katılımcıları tekrar eğitim planlarına dahil edebilecek şekilde akademik takvimlerinde hareketlilik aralıkları bırakabilirler.</a:t>
            </a:r>
          </a:p>
          <a:p>
            <a:endParaRPr lang="tr-TR" sz="2100" dirty="0"/>
          </a:p>
        </p:txBody>
      </p:sp>
      <p:sp>
        <p:nvSpPr>
          <p:cNvPr id="4" name="Oval 3">
            <a:hlinkClick r:id="rId2" action="ppaction://hlinksldjump"/>
          </p:cNvPr>
          <p:cNvSpPr/>
          <p:nvPr/>
        </p:nvSpPr>
        <p:spPr>
          <a:xfrm>
            <a:off x="10981853" y="470780"/>
            <a:ext cx="1032096" cy="497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accent1">
                    <a:lumMod val="60000"/>
                    <a:lumOff val="40000"/>
                  </a:schemeClr>
                </a:solidFill>
              </a:rPr>
              <a:t>Geri</a:t>
            </a:r>
            <a:endParaRPr lang="tr-TR" dirty="0">
              <a:solidFill>
                <a:schemeClr val="accent1">
                  <a:lumMod val="60000"/>
                  <a:lumOff val="40000"/>
                </a:schemeClr>
              </a:solidFill>
            </a:endParaRPr>
          </a:p>
        </p:txBody>
      </p:sp>
    </p:spTree>
    <p:extLst>
      <p:ext uri="{BB962C8B-B14F-4D97-AF65-F5344CB8AC3E}">
        <p14:creationId xmlns:p14="http://schemas.microsoft.com/office/powerpoint/2010/main" val="4239342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a:bodyPr>
          <a:lstStyle/>
          <a:p>
            <a:r>
              <a:rPr lang="tr-TR" sz="3200" b="1" dirty="0" smtClean="0">
                <a:solidFill>
                  <a:srgbClr val="FF0000"/>
                </a:solidFill>
              </a:rPr>
              <a:t>Yeşil Gündem</a:t>
            </a:r>
          </a:p>
          <a:p>
            <a:pPr marL="0" indent="0">
              <a:buNone/>
            </a:pPr>
            <a:r>
              <a:rPr lang="tr-TR" sz="3200" dirty="0"/>
              <a:t>Avrupa Yeşil </a:t>
            </a:r>
            <a:r>
              <a:rPr lang="tr-TR" sz="3200" dirty="0" err="1"/>
              <a:t>Mutabakatı'na</a:t>
            </a:r>
            <a:r>
              <a:rPr lang="tr-TR" sz="3200" dirty="0"/>
              <a:t> uygun olarak program, katılımcıları uçmaya alternatif olarak düşük karbonlu ulaşımı kullanmaya teşvik ederek örnek </a:t>
            </a:r>
            <a:r>
              <a:rPr lang="tr-TR" sz="3200" dirty="0" smtClean="0"/>
              <a:t>oluşturmayı hedeflemektedir.  </a:t>
            </a:r>
          </a:p>
          <a:p>
            <a:pPr marL="0" indent="0">
              <a:buNone/>
            </a:pPr>
            <a:endParaRPr lang="tr-TR" sz="3200" dirty="0" smtClean="0"/>
          </a:p>
          <a:p>
            <a:pPr marL="0" indent="0">
              <a:buNone/>
            </a:pPr>
            <a:r>
              <a:rPr lang="tr-TR" sz="3200" dirty="0" smtClean="0"/>
              <a:t>Erasmus </a:t>
            </a:r>
            <a:r>
              <a:rPr lang="tr-TR" sz="3200" dirty="0"/>
              <a:t>fonu ayrıca sürdürülebilirlik ve iklim eylemi hakkında bilgi ve anlayış </a:t>
            </a:r>
            <a:r>
              <a:rPr lang="tr-TR" sz="3200" dirty="0" smtClean="0"/>
              <a:t>oluşturmayı bu sayede sürdürülebilir toplum, </a:t>
            </a:r>
            <a:r>
              <a:rPr lang="tr-TR" sz="3200" dirty="0"/>
              <a:t>yaşam </a:t>
            </a:r>
            <a:r>
              <a:rPr lang="tr-TR" sz="3200" dirty="0" smtClean="0"/>
              <a:t>tarzı </a:t>
            </a:r>
            <a:r>
              <a:rPr lang="tr-TR" sz="3200" dirty="0"/>
              <a:t>ve </a:t>
            </a:r>
            <a:r>
              <a:rPr lang="tr-TR" sz="3200" dirty="0" smtClean="0"/>
              <a:t>ekonomi oluşturmak için </a:t>
            </a:r>
            <a:r>
              <a:rPr lang="tr-TR" sz="3200" dirty="0"/>
              <a:t>gereken </a:t>
            </a:r>
            <a:r>
              <a:rPr lang="tr-TR" sz="3200" dirty="0" smtClean="0"/>
              <a:t>yetkinliklere </a:t>
            </a:r>
            <a:r>
              <a:rPr lang="tr-TR" sz="3200" dirty="0"/>
              <a:t>sahip </a:t>
            </a:r>
            <a:r>
              <a:rPr lang="tr-TR" sz="3200" dirty="0" smtClean="0"/>
              <a:t>olunması hedeflenmektedir.</a:t>
            </a:r>
          </a:p>
          <a:p>
            <a:pPr marL="0" indent="0">
              <a:buNone/>
            </a:pPr>
            <a:endParaRPr lang="tr-TR" sz="3200" dirty="0"/>
          </a:p>
        </p:txBody>
      </p:sp>
      <p:sp>
        <p:nvSpPr>
          <p:cNvPr id="4" name="Unvan 1"/>
          <p:cNvSpPr>
            <a:spLocks noGrp="1"/>
          </p:cNvSpPr>
          <p:nvPr>
            <p:ph type="title"/>
          </p:nvPr>
        </p:nvSpPr>
        <p:spPr>
          <a:xfrm>
            <a:off x="677334" y="313514"/>
            <a:ext cx="8596668" cy="670555"/>
          </a:xfrm>
        </p:spPr>
        <p:txBody>
          <a:bodyPr/>
          <a:lstStyle/>
          <a:p>
            <a:r>
              <a:rPr lang="tr-TR" b="1" dirty="0" smtClean="0">
                <a:solidFill>
                  <a:schemeClr val="accent5">
                    <a:lumMod val="75000"/>
                  </a:schemeClr>
                </a:solidFill>
              </a:rPr>
              <a:t>ERASMUS + ÖNCELİKLERİ</a:t>
            </a:r>
            <a:endParaRPr lang="tr-TR" b="1" dirty="0">
              <a:solidFill>
                <a:schemeClr val="accent5">
                  <a:lumMod val="75000"/>
                </a:schemeClr>
              </a:solidFill>
            </a:endParaRPr>
          </a:p>
        </p:txBody>
      </p:sp>
    </p:spTree>
    <p:extLst>
      <p:ext uri="{BB962C8B-B14F-4D97-AF65-F5344CB8AC3E}">
        <p14:creationId xmlns:p14="http://schemas.microsoft.com/office/powerpoint/2010/main" val="36624445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chemeClr val="accent5">
                    <a:lumMod val="75000"/>
                  </a:schemeClr>
                </a:solidFill>
              </a:rPr>
              <a:t>ERASMUS + ÖNCELİKLERİ</a:t>
            </a:r>
            <a:endParaRPr lang="tr-TR" sz="3200" dirty="0"/>
          </a:p>
        </p:txBody>
      </p:sp>
      <p:sp>
        <p:nvSpPr>
          <p:cNvPr id="3" name="İçerik Yer Tutucusu 2"/>
          <p:cNvSpPr>
            <a:spLocks noGrp="1"/>
          </p:cNvSpPr>
          <p:nvPr>
            <p:ph idx="1"/>
          </p:nvPr>
        </p:nvSpPr>
        <p:spPr>
          <a:xfrm>
            <a:off x="677334" y="1345777"/>
            <a:ext cx="11336615" cy="5512223"/>
          </a:xfrm>
        </p:spPr>
        <p:txBody>
          <a:bodyPr>
            <a:noAutofit/>
          </a:bodyPr>
          <a:lstStyle/>
          <a:p>
            <a:r>
              <a:rPr lang="tr-TR" sz="3200" b="1" dirty="0">
                <a:solidFill>
                  <a:srgbClr val="FF0000"/>
                </a:solidFill>
              </a:rPr>
              <a:t>Çevresel açıdan sürdürülebilir ve sorumlu </a:t>
            </a:r>
            <a:r>
              <a:rPr lang="tr-TR" sz="3200" b="1" dirty="0" smtClean="0">
                <a:solidFill>
                  <a:srgbClr val="FF0000"/>
                </a:solidFill>
              </a:rPr>
              <a:t>uygulamalar</a:t>
            </a:r>
            <a:endParaRPr lang="tr-TR" sz="3200" b="1" dirty="0"/>
          </a:p>
          <a:p>
            <a:pPr lvl="1"/>
            <a:r>
              <a:rPr lang="tr-TR" sz="2400" dirty="0" smtClean="0"/>
              <a:t>Erasmus </a:t>
            </a:r>
            <a:r>
              <a:rPr lang="tr-TR" sz="2400" dirty="0"/>
              <a:t>kalite standartlarına uygun olarak, Programdan destek alan kuruluşlar, katılımcıları arasında çevresel olarak sürdürülebilir ve sorumlu davranışı teşvik etmeli, hareketlilik faaliyetlerinin </a:t>
            </a:r>
            <a:r>
              <a:rPr lang="tr-TR" sz="2400" u="sng" dirty="0"/>
              <a:t>çevresel ayak izini azaltmak</a:t>
            </a:r>
            <a:r>
              <a:rPr lang="tr-TR" sz="2400" dirty="0"/>
              <a:t> veya telafi etmek için hareket etmenin önemi konusunda farkındalık oluşturmalıdır. Bu ilkeler, özellikle </a:t>
            </a:r>
            <a:r>
              <a:rPr lang="tr-TR" sz="2400" u="sng" dirty="0"/>
              <a:t>sürdürülebilir seyahat yöntemlerini teşvik</a:t>
            </a:r>
            <a:r>
              <a:rPr lang="tr-TR" sz="2400" dirty="0"/>
              <a:t> etmek için Program tarafından sağlanan özel finansman desteği kullanılarak, tüm Program faaliyetlerinin hazırlanmasına ve uygulanmasına yansıtılmalıdır. Eğitim ve öğretim veren kuruluşlar, bu ilkeleri günlük çalışmalarına entegre etmelidir ve öğrencileri ve personeli arasında bir düşünce yapısı ve davranış değişikliğini aktif olarak teşvik etmelidir.</a:t>
            </a:r>
            <a:r>
              <a:rPr lang="tr-TR" sz="2800" dirty="0"/>
              <a:t> </a:t>
            </a:r>
            <a:endParaRPr lang="tr-TR" sz="2400" dirty="0"/>
          </a:p>
        </p:txBody>
      </p:sp>
      <p:sp>
        <p:nvSpPr>
          <p:cNvPr id="4" name="Oval 3">
            <a:hlinkClick r:id="rId2" action="ppaction://hlinksldjump"/>
          </p:cNvPr>
          <p:cNvSpPr/>
          <p:nvPr/>
        </p:nvSpPr>
        <p:spPr>
          <a:xfrm>
            <a:off x="10981853" y="470780"/>
            <a:ext cx="1032096" cy="497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accent1">
                    <a:lumMod val="60000"/>
                    <a:lumOff val="40000"/>
                  </a:schemeClr>
                </a:solidFill>
              </a:rPr>
              <a:t>Geri</a:t>
            </a:r>
            <a:endParaRPr lang="tr-TR" dirty="0">
              <a:solidFill>
                <a:schemeClr val="accent1">
                  <a:lumMod val="60000"/>
                  <a:lumOff val="40000"/>
                </a:schemeClr>
              </a:solidFill>
            </a:endParaRPr>
          </a:p>
        </p:txBody>
      </p:sp>
    </p:spTree>
    <p:extLst>
      <p:ext uri="{BB962C8B-B14F-4D97-AF65-F5344CB8AC3E}">
        <p14:creationId xmlns:p14="http://schemas.microsoft.com/office/powerpoint/2010/main" val="21844595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lnSpcReduction="10000"/>
          </a:bodyPr>
          <a:lstStyle/>
          <a:p>
            <a:r>
              <a:rPr lang="tr-TR" sz="3200" b="1" dirty="0" smtClean="0">
                <a:solidFill>
                  <a:srgbClr val="FF0000"/>
                </a:solidFill>
              </a:rPr>
              <a:t>Dijital Gündem</a:t>
            </a:r>
          </a:p>
          <a:p>
            <a:r>
              <a:rPr lang="tr-TR" sz="3200" dirty="0" smtClean="0"/>
              <a:t>Dijital </a:t>
            </a:r>
            <a:r>
              <a:rPr lang="tr-TR" sz="3200" dirty="0"/>
              <a:t>Eğitim Eylem Planı'nın öncelikleri doğrultusunda, program erişilebilir ve yüksek kaliteli dijital öğrenmeyi geliştirecek, </a:t>
            </a:r>
            <a:r>
              <a:rPr lang="tr-TR" sz="3200" dirty="0">
                <a:solidFill>
                  <a:srgbClr val="00B0F0"/>
                </a:solidFill>
              </a:rPr>
              <a:t>öğretmenlerin, eğitmenlerin ve gençlik çalışanlarının </a:t>
            </a:r>
            <a:r>
              <a:rPr lang="tr-TR" sz="3200" dirty="0"/>
              <a:t>vb. dijital araçları ve içerikleri kullanma, uzaktan eğitim ve karma öğrenmeyi test etme ve teşvik etme kapasitesini artıracaktır. Programın hareketlilik eylemleri, </a:t>
            </a:r>
            <a:r>
              <a:rPr lang="tr-TR" sz="3200" dirty="0" smtClean="0"/>
              <a:t>dijital </a:t>
            </a:r>
            <a:r>
              <a:rPr lang="tr-TR" sz="3200" dirty="0"/>
              <a:t>becerileri edinme ve geliştirme konusunda </a:t>
            </a:r>
            <a:r>
              <a:rPr lang="tr-TR" sz="3200" dirty="0" smtClean="0"/>
              <a:t>fırsat sağlamaktadır.</a:t>
            </a:r>
          </a:p>
          <a:p>
            <a:r>
              <a:rPr lang="tr-TR" sz="3200" dirty="0" smtClean="0"/>
              <a:t>Programın </a:t>
            </a:r>
            <a:r>
              <a:rPr lang="tr-TR" sz="3200" dirty="0"/>
              <a:t>uygulanması, </a:t>
            </a:r>
            <a:r>
              <a:rPr lang="tr-TR" sz="3200" dirty="0" smtClean="0"/>
              <a:t>BT </a:t>
            </a:r>
            <a:r>
              <a:rPr lang="tr-TR" sz="3200" dirty="0"/>
              <a:t>mimarisi aracılığıyla katılımcılar için önemli ölçüde </a:t>
            </a:r>
            <a:r>
              <a:rPr lang="tr-TR" sz="3200" dirty="0" smtClean="0"/>
              <a:t>tanınırlıklarını arttırması hedeflenmektedir. </a:t>
            </a:r>
            <a:endParaRPr lang="tr-TR" sz="3200" dirty="0"/>
          </a:p>
        </p:txBody>
      </p:sp>
      <p:sp>
        <p:nvSpPr>
          <p:cNvPr id="4" name="Unvan 1"/>
          <p:cNvSpPr>
            <a:spLocks noGrp="1"/>
          </p:cNvSpPr>
          <p:nvPr>
            <p:ph type="title"/>
          </p:nvPr>
        </p:nvSpPr>
        <p:spPr>
          <a:xfrm>
            <a:off x="677334" y="313514"/>
            <a:ext cx="8596668" cy="670555"/>
          </a:xfrm>
        </p:spPr>
        <p:txBody>
          <a:bodyPr/>
          <a:lstStyle/>
          <a:p>
            <a:r>
              <a:rPr lang="tr-TR" b="1" dirty="0" smtClean="0">
                <a:solidFill>
                  <a:schemeClr val="accent5">
                    <a:lumMod val="75000"/>
                  </a:schemeClr>
                </a:solidFill>
              </a:rPr>
              <a:t>ERASMUS + ÖNCELİKLERİ</a:t>
            </a:r>
            <a:endParaRPr lang="tr-TR" b="1" dirty="0">
              <a:solidFill>
                <a:schemeClr val="accent5">
                  <a:lumMod val="75000"/>
                </a:schemeClr>
              </a:solidFill>
            </a:endParaRPr>
          </a:p>
        </p:txBody>
      </p:sp>
    </p:spTree>
    <p:extLst>
      <p:ext uri="{BB962C8B-B14F-4D97-AF65-F5344CB8AC3E}">
        <p14:creationId xmlns:p14="http://schemas.microsoft.com/office/powerpoint/2010/main" val="13123884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chemeClr val="accent5">
                    <a:lumMod val="75000"/>
                  </a:schemeClr>
                </a:solidFill>
              </a:rPr>
              <a:t>ERASMUS + ÖNCELİKLERİ</a:t>
            </a:r>
            <a:endParaRPr lang="tr-TR" sz="3200" dirty="0"/>
          </a:p>
        </p:txBody>
      </p:sp>
      <p:sp>
        <p:nvSpPr>
          <p:cNvPr id="3" name="İçerik Yer Tutucusu 2"/>
          <p:cNvSpPr>
            <a:spLocks noGrp="1"/>
          </p:cNvSpPr>
          <p:nvPr>
            <p:ph idx="1"/>
          </p:nvPr>
        </p:nvSpPr>
        <p:spPr>
          <a:xfrm>
            <a:off x="677334" y="1345777"/>
            <a:ext cx="11336615" cy="5512223"/>
          </a:xfrm>
        </p:spPr>
        <p:txBody>
          <a:bodyPr>
            <a:noAutofit/>
          </a:bodyPr>
          <a:lstStyle/>
          <a:p>
            <a:r>
              <a:rPr lang="tr-TR" sz="3200" b="1" dirty="0">
                <a:solidFill>
                  <a:srgbClr val="FF0000"/>
                </a:solidFill>
              </a:rPr>
              <a:t>Eğitim ve Öğretimde dijital geçiş</a:t>
            </a:r>
            <a:r>
              <a:rPr lang="tr-TR" sz="3200" dirty="0">
                <a:solidFill>
                  <a:srgbClr val="FF0000"/>
                </a:solidFill>
              </a:rPr>
              <a:t/>
            </a:r>
            <a:br>
              <a:rPr lang="tr-TR" sz="3200" dirty="0">
                <a:solidFill>
                  <a:srgbClr val="FF0000"/>
                </a:solidFill>
              </a:rPr>
            </a:br>
            <a:r>
              <a:rPr lang="tr-TR" sz="2400" dirty="0"/>
              <a:t>Erasmus kalite standartlarına uygun olarak </a:t>
            </a:r>
            <a:r>
              <a:rPr lang="tr-TR" sz="2400" dirty="0">
                <a:solidFill>
                  <a:srgbClr val="00B0F0"/>
                </a:solidFill>
              </a:rPr>
              <a:t>Program</a:t>
            </a:r>
            <a:r>
              <a:rPr lang="tr-TR" sz="2400" dirty="0"/>
              <a:t>, tüm katılımcı kuruluşları fiziksel aktivitelerini tamamlamak, ortak kuruluşlar arasındaki işbirliğini geliştirmek ve öğrenme ve öğretme kalitesini arttırmak için </a:t>
            </a:r>
            <a:r>
              <a:rPr lang="tr-TR" sz="2400" dirty="0">
                <a:solidFill>
                  <a:srgbClr val="00B0F0"/>
                </a:solidFill>
              </a:rPr>
              <a:t>dijital araçların ve öğrenme yöntemlerinin kullanılmasını destekler.</a:t>
            </a:r>
            <a:br>
              <a:rPr lang="tr-TR" sz="2400" dirty="0">
                <a:solidFill>
                  <a:srgbClr val="00B0F0"/>
                </a:solidFill>
              </a:rPr>
            </a:br>
            <a:r>
              <a:rPr lang="tr-TR" sz="2400" dirty="0"/>
              <a:t/>
            </a:r>
            <a:br>
              <a:rPr lang="tr-TR" sz="2400" dirty="0"/>
            </a:br>
            <a:r>
              <a:rPr lang="tr-TR" sz="2400" dirty="0"/>
              <a:t>Kurumlar ayrıca, «Öğrenciler ve Yeni Mezunlar için Dijital Fırsat Stajları» da dahil olmak üzere, program dahilindeki ilgili dijital becerileri edinme ve daha da geliştirme fırsatları hakkında öğrenicileri ve personeli arasında farkındalık oluşturmalıdır. Öğretim ve idari personel, derslerde dijital teknolojilerden yararlanmak ve yönetimi dijitalleştirmek için ilgili dijital becerileri edinmek için dijital beceri eğitim programlarından da yararlanabilir</a:t>
            </a:r>
            <a:r>
              <a:rPr lang="tr-TR" sz="2400" dirty="0" smtClean="0"/>
              <a:t>.</a:t>
            </a:r>
            <a:endParaRPr lang="tr-TR" sz="2400" dirty="0"/>
          </a:p>
        </p:txBody>
      </p:sp>
    </p:spTree>
    <p:extLst>
      <p:ext uri="{BB962C8B-B14F-4D97-AF65-F5344CB8AC3E}">
        <p14:creationId xmlns:p14="http://schemas.microsoft.com/office/powerpoint/2010/main" val="16423545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solidFill>
                  <a:schemeClr val="accent5">
                    <a:lumMod val="75000"/>
                  </a:schemeClr>
                </a:solidFill>
              </a:rPr>
              <a:t>ERASMUS + ÖNCELİKLERİ</a:t>
            </a:r>
            <a:endParaRPr lang="tr-TR" sz="3200" dirty="0"/>
          </a:p>
        </p:txBody>
      </p:sp>
      <p:sp>
        <p:nvSpPr>
          <p:cNvPr id="3" name="İçerik Yer Tutucusu 2"/>
          <p:cNvSpPr>
            <a:spLocks noGrp="1"/>
          </p:cNvSpPr>
          <p:nvPr>
            <p:ph idx="1"/>
          </p:nvPr>
        </p:nvSpPr>
        <p:spPr>
          <a:xfrm>
            <a:off x="677334" y="1345777"/>
            <a:ext cx="11336615" cy="5512223"/>
          </a:xfrm>
        </p:spPr>
        <p:txBody>
          <a:bodyPr>
            <a:noAutofit/>
          </a:bodyPr>
          <a:lstStyle/>
          <a:p>
            <a:r>
              <a:rPr lang="tr-TR" sz="3200" b="1" dirty="0">
                <a:solidFill>
                  <a:srgbClr val="FF0000"/>
                </a:solidFill>
              </a:rPr>
              <a:t>Eğitim ve Öğretimde dijital </a:t>
            </a:r>
            <a:r>
              <a:rPr lang="tr-TR" sz="3200" b="1" dirty="0" smtClean="0">
                <a:solidFill>
                  <a:srgbClr val="FF0000"/>
                </a:solidFill>
              </a:rPr>
              <a:t>geçiş</a:t>
            </a:r>
          </a:p>
          <a:p>
            <a:pPr marL="0" indent="0">
              <a:buNone/>
            </a:pPr>
            <a:r>
              <a:rPr lang="tr-TR" sz="2400" dirty="0" smtClean="0">
                <a:solidFill>
                  <a:srgbClr val="00B0F0"/>
                </a:solidFill>
              </a:rPr>
              <a:t>Dijital </a:t>
            </a:r>
            <a:r>
              <a:rPr lang="tr-TR" sz="2400" dirty="0">
                <a:solidFill>
                  <a:srgbClr val="00B0F0"/>
                </a:solidFill>
              </a:rPr>
              <a:t>Fırsat Stajları: </a:t>
            </a:r>
            <a:r>
              <a:rPr lang="tr-TR" sz="2000" dirty="0"/>
              <a:t>Herhangi bir mesleki eğitim öğrenci hareketliliği, stajyer tarafından aşağıdaki faaliyetlerden biri veya daha fazlası uygulandığında «Dijital Fırsat Stajı» olarak kabul </a:t>
            </a:r>
            <a:r>
              <a:rPr lang="tr-TR" sz="2000" dirty="0" smtClean="0"/>
              <a:t>edilecektir;</a:t>
            </a:r>
          </a:p>
          <a:p>
            <a:pPr lvl="1"/>
            <a:r>
              <a:rPr lang="tr-TR" sz="1800" dirty="0" smtClean="0"/>
              <a:t>Dijital Pazarlama (Örneğin Sosyal Medya Yönetimi, web analizi); </a:t>
            </a:r>
            <a:endParaRPr lang="tr-TR" sz="1800" dirty="0">
              <a:solidFill>
                <a:srgbClr val="FF0000"/>
              </a:solidFill>
            </a:endParaRPr>
          </a:p>
          <a:p>
            <a:pPr lvl="1"/>
            <a:r>
              <a:rPr lang="tr-TR" sz="1800" dirty="0" smtClean="0"/>
              <a:t>Dijital </a:t>
            </a:r>
            <a:r>
              <a:rPr lang="tr-TR" sz="1800" dirty="0"/>
              <a:t>grafik, mekanik veya mimari </a:t>
            </a:r>
            <a:r>
              <a:rPr lang="tr-TR" sz="1800" dirty="0" smtClean="0"/>
              <a:t>tasarım;</a:t>
            </a:r>
          </a:p>
          <a:p>
            <a:pPr lvl="1"/>
            <a:r>
              <a:rPr lang="tr-TR" sz="1800" dirty="0" smtClean="0"/>
              <a:t>Uygulamaların</a:t>
            </a:r>
            <a:r>
              <a:rPr lang="tr-TR" sz="1800" dirty="0"/>
              <a:t>, yazılımların, komut dosyalarının veya web sitelerinin </a:t>
            </a:r>
            <a:r>
              <a:rPr lang="tr-TR" sz="1800" dirty="0" smtClean="0"/>
              <a:t>geliştirilmesi;</a:t>
            </a:r>
          </a:p>
          <a:p>
            <a:pPr lvl="1"/>
            <a:r>
              <a:rPr lang="tr-TR" sz="1800" dirty="0" smtClean="0"/>
              <a:t>BT </a:t>
            </a:r>
            <a:r>
              <a:rPr lang="tr-TR" sz="1800" dirty="0"/>
              <a:t>sistemlerinin ve ağlarının kurulumu, bakımı ve </a:t>
            </a:r>
            <a:r>
              <a:rPr lang="tr-TR" sz="1800" dirty="0" smtClean="0"/>
              <a:t>yönetimi;</a:t>
            </a:r>
          </a:p>
          <a:p>
            <a:pPr lvl="1"/>
            <a:r>
              <a:rPr lang="tr-TR" sz="1800" dirty="0" smtClean="0"/>
              <a:t>Siber güvenlik;</a:t>
            </a:r>
          </a:p>
          <a:p>
            <a:pPr lvl="1"/>
            <a:r>
              <a:rPr lang="tr-TR" sz="1800" dirty="0" smtClean="0"/>
              <a:t>Veri </a:t>
            </a:r>
            <a:r>
              <a:rPr lang="tr-TR" sz="1800" dirty="0"/>
              <a:t>analizi; </a:t>
            </a:r>
            <a:endParaRPr lang="tr-TR" sz="1800" dirty="0" smtClean="0"/>
          </a:p>
          <a:p>
            <a:pPr lvl="1"/>
            <a:r>
              <a:rPr lang="tr-TR" sz="1800" dirty="0" smtClean="0"/>
              <a:t>Madencilik </a:t>
            </a:r>
            <a:r>
              <a:rPr lang="tr-TR" sz="1800" dirty="0"/>
              <a:t>ve görselleştirme; </a:t>
            </a:r>
            <a:endParaRPr lang="tr-TR" sz="1800" dirty="0" smtClean="0"/>
          </a:p>
          <a:p>
            <a:pPr lvl="1"/>
            <a:r>
              <a:rPr lang="tr-TR" sz="1800" dirty="0" smtClean="0"/>
              <a:t>Robotların </a:t>
            </a:r>
            <a:r>
              <a:rPr lang="tr-TR" sz="1800" dirty="0"/>
              <a:t>ve yapay zeka uygulamalarının programlanması ve eğitimi. </a:t>
            </a:r>
            <a:r>
              <a:rPr lang="tr-TR" sz="2200" dirty="0"/>
              <a:t/>
            </a:r>
            <a:br>
              <a:rPr lang="tr-TR" sz="2200" dirty="0"/>
            </a:br>
            <a:r>
              <a:rPr lang="tr-TR" sz="1200" dirty="0"/>
              <a:t/>
            </a:r>
            <a:br>
              <a:rPr lang="tr-TR" sz="1200" dirty="0"/>
            </a:br>
            <a:r>
              <a:rPr lang="tr-TR" sz="2800" b="1" dirty="0" smtClean="0">
                <a:solidFill>
                  <a:srgbClr val="FF0000"/>
                </a:solidFill>
                <a:sym typeface="Symbol" panose="05050102010706020507" pitchFamily="18" charset="2"/>
              </a:rPr>
              <a:t></a:t>
            </a:r>
            <a:r>
              <a:rPr lang="tr-TR" sz="2800" dirty="0" smtClean="0">
                <a:solidFill>
                  <a:srgbClr val="FF0000"/>
                </a:solidFill>
                <a:sym typeface="Symbol" panose="05050102010706020507" pitchFamily="18" charset="2"/>
              </a:rPr>
              <a:t> </a:t>
            </a:r>
            <a:r>
              <a:rPr lang="tr-TR" dirty="0" smtClean="0"/>
              <a:t>Genel </a:t>
            </a:r>
            <a:r>
              <a:rPr lang="tr-TR" dirty="0"/>
              <a:t>müşteri desteği, sipariş karşılama, veri girişi veya ofis görevleri bu kategoride dikkate alınmaz. </a:t>
            </a:r>
          </a:p>
        </p:txBody>
      </p:sp>
      <p:sp>
        <p:nvSpPr>
          <p:cNvPr id="4" name="Oval 3">
            <a:hlinkClick r:id="rId2" action="ppaction://hlinksldjump"/>
          </p:cNvPr>
          <p:cNvSpPr/>
          <p:nvPr/>
        </p:nvSpPr>
        <p:spPr>
          <a:xfrm>
            <a:off x="10981853" y="470780"/>
            <a:ext cx="1032096" cy="497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accent1">
                    <a:lumMod val="60000"/>
                    <a:lumOff val="40000"/>
                  </a:schemeClr>
                </a:solidFill>
              </a:rPr>
              <a:t>Geri</a:t>
            </a:r>
            <a:endParaRPr lang="tr-TR" dirty="0">
              <a:solidFill>
                <a:schemeClr val="accent1">
                  <a:lumMod val="60000"/>
                  <a:lumOff val="40000"/>
                </a:schemeClr>
              </a:solidFill>
            </a:endParaRPr>
          </a:p>
        </p:txBody>
      </p:sp>
    </p:spTree>
    <p:extLst>
      <p:ext uri="{BB962C8B-B14F-4D97-AF65-F5344CB8AC3E}">
        <p14:creationId xmlns:p14="http://schemas.microsoft.com/office/powerpoint/2010/main" val="288269226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hlinkClick r:id="rId2" action="ppaction://hlinksldjump"/>
          </p:cNvPr>
          <p:cNvSpPr/>
          <p:nvPr/>
        </p:nvSpPr>
        <p:spPr>
          <a:xfrm>
            <a:off x="10981853" y="470780"/>
            <a:ext cx="1032096" cy="4979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accent1">
                    <a:lumMod val="60000"/>
                    <a:lumOff val="40000"/>
                  </a:schemeClr>
                </a:solidFill>
              </a:rPr>
              <a:t>Geri</a:t>
            </a:r>
            <a:endParaRPr lang="tr-TR" dirty="0">
              <a:solidFill>
                <a:schemeClr val="accent1">
                  <a:lumMod val="60000"/>
                  <a:lumOff val="40000"/>
                </a:schemeClr>
              </a:solidFill>
            </a:endParaRPr>
          </a:p>
        </p:txBody>
      </p:sp>
      <p:sp>
        <p:nvSpPr>
          <p:cNvPr id="5" name="İçerik Yer Tutucusu 4"/>
          <p:cNvSpPr>
            <a:spLocks noGrp="1"/>
          </p:cNvSpPr>
          <p:nvPr>
            <p:ph idx="1"/>
          </p:nvPr>
        </p:nvSpPr>
        <p:spPr/>
        <p:txBody>
          <a:bodyPr>
            <a:normAutofit/>
          </a:bodyPr>
          <a:lstStyle/>
          <a:p>
            <a:pPr marL="0" indent="0" algn="ctr">
              <a:buNone/>
            </a:pPr>
            <a:endParaRPr lang="tr-TR" sz="3200" b="1" dirty="0" smtClean="0"/>
          </a:p>
          <a:p>
            <a:pPr marL="0" indent="0" algn="ctr">
              <a:buNone/>
            </a:pPr>
            <a:endParaRPr lang="tr-TR" sz="3200" b="1" dirty="0"/>
          </a:p>
          <a:p>
            <a:pPr marL="0" indent="0" algn="ctr">
              <a:buNone/>
            </a:pPr>
            <a:r>
              <a:rPr lang="tr-TR" sz="3200" b="1" dirty="0" smtClean="0"/>
              <a:t>SABRINIZ İÇİN TEŞEKKÜRLER</a:t>
            </a:r>
          </a:p>
          <a:p>
            <a:pPr marL="0" indent="0" algn="ctr">
              <a:buNone/>
            </a:pPr>
            <a:endParaRPr lang="tr-TR" sz="3200" b="1" dirty="0"/>
          </a:p>
          <a:p>
            <a:pPr marL="0" indent="0" algn="ctr">
              <a:buNone/>
            </a:pPr>
            <a:r>
              <a:rPr lang="tr-TR" sz="3200" b="1" smtClean="0"/>
              <a:t>Hakan YİĞİT</a:t>
            </a:r>
            <a:endParaRPr lang="tr-TR" sz="3200" b="1" dirty="0"/>
          </a:p>
        </p:txBody>
      </p:sp>
      <p:sp>
        <p:nvSpPr>
          <p:cNvPr id="6" name="Unvan 5"/>
          <p:cNvSpPr>
            <a:spLocks noGrp="1"/>
          </p:cNvSpPr>
          <p:nvPr>
            <p:ph type="title"/>
          </p:nvPr>
        </p:nvSpPr>
        <p:spPr/>
        <p:txBody>
          <a:bodyPr/>
          <a:lstStyle/>
          <a:p>
            <a:endParaRPr lang="tr-TR"/>
          </a:p>
        </p:txBody>
      </p:sp>
    </p:spTree>
    <p:extLst>
      <p:ext uri="{BB962C8B-B14F-4D97-AF65-F5344CB8AC3E}">
        <p14:creationId xmlns:p14="http://schemas.microsoft.com/office/powerpoint/2010/main" val="1730753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720" y="1097281"/>
            <a:ext cx="11768993" cy="5665658"/>
          </a:xfrm>
        </p:spPr>
        <p:txBody>
          <a:bodyPr>
            <a:noAutofit/>
          </a:bodyPr>
          <a:lstStyle/>
          <a:p>
            <a:r>
              <a:rPr lang="tr-TR" sz="2900" dirty="0"/>
              <a:t>Erasmus+ </a:t>
            </a:r>
            <a:r>
              <a:rPr lang="tr-TR" sz="2900" dirty="0" smtClean="0"/>
              <a:t>hareketlilikleri;</a:t>
            </a:r>
          </a:p>
          <a:p>
            <a:pPr lvl="1"/>
            <a:r>
              <a:rPr lang="tr-TR" sz="2900" dirty="0" smtClean="0">
                <a:solidFill>
                  <a:srgbClr val="FF0000"/>
                </a:solidFill>
              </a:rPr>
              <a:t>Bilgi</a:t>
            </a:r>
            <a:r>
              <a:rPr lang="tr-TR" sz="2900" dirty="0">
                <a:solidFill>
                  <a:srgbClr val="FF0000"/>
                </a:solidFill>
              </a:rPr>
              <a:t>, beceri ve </a:t>
            </a:r>
            <a:r>
              <a:rPr lang="tr-TR" sz="2900" dirty="0" smtClean="0">
                <a:solidFill>
                  <a:srgbClr val="FF0000"/>
                </a:solidFill>
              </a:rPr>
              <a:t>tutum</a:t>
            </a:r>
            <a:r>
              <a:rPr lang="tr-TR" sz="2900" dirty="0" smtClean="0"/>
              <a:t>ların (düşünce, duygu, davranış) </a:t>
            </a:r>
            <a:r>
              <a:rPr lang="tr-TR" sz="2900" dirty="0" smtClean="0">
                <a:solidFill>
                  <a:srgbClr val="FF0000"/>
                </a:solidFill>
              </a:rPr>
              <a:t>geliştirilmesi</a:t>
            </a:r>
            <a:r>
              <a:rPr lang="tr-TR" sz="2900" dirty="0"/>
              <a:t>, </a:t>
            </a:r>
            <a:endParaRPr lang="tr-TR" sz="2900" dirty="0" smtClean="0"/>
          </a:p>
          <a:p>
            <a:pPr lvl="1"/>
            <a:r>
              <a:rPr lang="tr-TR" sz="2900" dirty="0">
                <a:solidFill>
                  <a:srgbClr val="FF0000"/>
                </a:solidFill>
              </a:rPr>
              <a:t>İ</a:t>
            </a:r>
            <a:r>
              <a:rPr lang="tr-TR" sz="2900" dirty="0" smtClean="0">
                <a:solidFill>
                  <a:srgbClr val="FF0000"/>
                </a:solidFill>
              </a:rPr>
              <a:t>stihdam</a:t>
            </a:r>
            <a:r>
              <a:rPr lang="tr-TR" sz="2900" dirty="0" smtClean="0"/>
              <a:t> edilebilirliğin arttırılması, </a:t>
            </a:r>
          </a:p>
          <a:p>
            <a:pPr lvl="1"/>
            <a:r>
              <a:rPr lang="tr-TR" sz="2900" dirty="0" smtClean="0">
                <a:solidFill>
                  <a:srgbClr val="FF0000"/>
                </a:solidFill>
              </a:rPr>
              <a:t>Özgüven</a:t>
            </a:r>
            <a:r>
              <a:rPr lang="tr-TR" sz="2900" dirty="0" smtClean="0"/>
              <a:t> </a:t>
            </a:r>
            <a:r>
              <a:rPr lang="tr-TR" sz="2900" dirty="0"/>
              <a:t>ve </a:t>
            </a:r>
            <a:r>
              <a:rPr lang="tr-TR" sz="2900" dirty="0">
                <a:solidFill>
                  <a:srgbClr val="FF0000"/>
                </a:solidFill>
              </a:rPr>
              <a:t>bağımsızlık</a:t>
            </a:r>
            <a:r>
              <a:rPr lang="tr-TR" sz="2900" dirty="0"/>
              <a:t> </a:t>
            </a:r>
            <a:r>
              <a:rPr lang="tr-TR" sz="2900" dirty="0">
                <a:solidFill>
                  <a:srgbClr val="FF0000"/>
                </a:solidFill>
              </a:rPr>
              <a:t>oluşturma</a:t>
            </a:r>
            <a:r>
              <a:rPr lang="tr-TR" sz="2900" dirty="0"/>
              <a:t>ya yardımcı olması, </a:t>
            </a:r>
            <a:endParaRPr lang="tr-TR" sz="2900" dirty="0" smtClean="0"/>
          </a:p>
          <a:p>
            <a:pPr lvl="1"/>
            <a:r>
              <a:rPr lang="tr-TR" sz="2900" dirty="0" smtClean="0">
                <a:solidFill>
                  <a:srgbClr val="FF0000"/>
                </a:solidFill>
              </a:rPr>
              <a:t>Merak</a:t>
            </a:r>
            <a:r>
              <a:rPr lang="tr-TR" sz="2900" dirty="0" smtClean="0"/>
              <a:t> </a:t>
            </a:r>
            <a:r>
              <a:rPr lang="tr-TR" sz="2900" dirty="0"/>
              <a:t>ve </a:t>
            </a:r>
            <a:r>
              <a:rPr lang="tr-TR" sz="2900" dirty="0">
                <a:solidFill>
                  <a:srgbClr val="FF0000"/>
                </a:solidFill>
              </a:rPr>
              <a:t>yenilikçiliği</a:t>
            </a:r>
            <a:r>
              <a:rPr lang="tr-TR" sz="2900" dirty="0"/>
              <a:t> </a:t>
            </a:r>
            <a:r>
              <a:rPr lang="tr-TR" sz="2900" dirty="0">
                <a:solidFill>
                  <a:srgbClr val="FF0000"/>
                </a:solidFill>
              </a:rPr>
              <a:t>teşvik</a:t>
            </a:r>
            <a:r>
              <a:rPr lang="tr-TR" sz="2900" dirty="0"/>
              <a:t> etmesi, </a:t>
            </a:r>
            <a:endParaRPr lang="tr-TR" sz="2900" dirty="0" smtClean="0"/>
          </a:p>
          <a:p>
            <a:pPr lvl="1"/>
            <a:r>
              <a:rPr lang="tr-TR" sz="2900" dirty="0" smtClean="0"/>
              <a:t>Diğer </a:t>
            </a:r>
            <a:r>
              <a:rPr lang="tr-TR" sz="2900" dirty="0"/>
              <a:t>insanları </a:t>
            </a:r>
            <a:r>
              <a:rPr lang="tr-TR" sz="2900" dirty="0">
                <a:solidFill>
                  <a:srgbClr val="FF0000"/>
                </a:solidFill>
              </a:rPr>
              <a:t>anlama becerisi</a:t>
            </a:r>
            <a:r>
              <a:rPr lang="tr-TR" sz="2900" dirty="0"/>
              <a:t>ni </a:t>
            </a:r>
            <a:r>
              <a:rPr lang="tr-TR" sz="2900" dirty="0" smtClean="0">
                <a:solidFill>
                  <a:srgbClr val="FF0000"/>
                </a:solidFill>
              </a:rPr>
              <a:t>geliştirme</a:t>
            </a:r>
            <a:r>
              <a:rPr lang="tr-TR" sz="2900" dirty="0" smtClean="0"/>
              <a:t>si,</a:t>
            </a:r>
          </a:p>
          <a:p>
            <a:pPr lvl="1"/>
            <a:r>
              <a:rPr lang="tr-TR" sz="2900" dirty="0" smtClean="0"/>
              <a:t>Avrupa </a:t>
            </a:r>
            <a:r>
              <a:rPr lang="tr-TR" sz="2900" dirty="0"/>
              <a:t>aidiyeti </a:t>
            </a:r>
            <a:r>
              <a:rPr lang="tr-TR" sz="2900" dirty="0" smtClean="0"/>
              <a:t>duygusunun oluşturması, </a:t>
            </a:r>
          </a:p>
          <a:p>
            <a:pPr marL="457200" lvl="1" indent="0">
              <a:buNone/>
            </a:pPr>
            <a:r>
              <a:rPr lang="tr-TR" sz="2700" dirty="0" smtClean="0"/>
              <a:t>bakımından </a:t>
            </a:r>
            <a:r>
              <a:rPr lang="tr-TR" sz="2700" dirty="0"/>
              <a:t>eğitimsel, sosyal, kişisel ve mesleki gelişim üzerinde olumlu </a:t>
            </a:r>
            <a:r>
              <a:rPr lang="tr-TR" sz="2700" dirty="0" smtClean="0"/>
              <a:t>etkiler oluşturmak amacıyla yapılan faaliyetleri desteklemektedir. </a:t>
            </a:r>
          </a:p>
        </p:txBody>
      </p:sp>
      <p:sp>
        <p:nvSpPr>
          <p:cNvPr id="6" name="Unvan 1"/>
          <p:cNvSpPr>
            <a:spLocks noGrp="1"/>
          </p:cNvSpPr>
          <p:nvPr>
            <p:ph type="title"/>
          </p:nvPr>
        </p:nvSpPr>
        <p:spPr>
          <a:xfrm>
            <a:off x="677334" y="313514"/>
            <a:ext cx="8596668" cy="670555"/>
          </a:xfrm>
        </p:spPr>
        <p:txBody>
          <a:bodyPr/>
          <a:lstStyle/>
          <a:p>
            <a:r>
              <a:rPr lang="tr-TR" b="1" dirty="0" smtClean="0">
                <a:solidFill>
                  <a:schemeClr val="accent5">
                    <a:lumMod val="75000"/>
                  </a:schemeClr>
                </a:solidFill>
              </a:rPr>
              <a:t>ERASMUS + NEDİR?</a:t>
            </a:r>
            <a:endParaRPr lang="tr-TR" b="1" dirty="0">
              <a:solidFill>
                <a:schemeClr val="accent5">
                  <a:lumMod val="75000"/>
                </a:schemeClr>
              </a:solidFill>
            </a:endParaRPr>
          </a:p>
        </p:txBody>
      </p:sp>
    </p:spTree>
    <p:extLst>
      <p:ext uri="{BB962C8B-B14F-4D97-AF65-F5344CB8AC3E}">
        <p14:creationId xmlns:p14="http://schemas.microsoft.com/office/powerpoint/2010/main" val="3627060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0964092" cy="5703251"/>
          </a:xfrm>
        </p:spPr>
        <p:txBody>
          <a:bodyPr>
            <a:normAutofit/>
          </a:bodyPr>
          <a:lstStyle/>
          <a:p>
            <a:r>
              <a:rPr lang="tr-TR" sz="4000" b="1" dirty="0" smtClean="0">
                <a:hlinkClick r:id="rId2" action="ppaction://hlinksldjump"/>
              </a:rPr>
              <a:t>Dahil etme ve çeşitlilik</a:t>
            </a:r>
            <a:endParaRPr lang="tr-TR" sz="4000" b="1" dirty="0" smtClean="0"/>
          </a:p>
          <a:p>
            <a:r>
              <a:rPr lang="tr-TR" sz="4000" b="1" dirty="0">
                <a:hlinkClick r:id="rId3" action="ppaction://hlinksldjump"/>
              </a:rPr>
              <a:t>Yeşil Gündem</a:t>
            </a:r>
            <a:endParaRPr lang="tr-TR" sz="4000" b="1" dirty="0"/>
          </a:p>
          <a:p>
            <a:r>
              <a:rPr lang="tr-TR" sz="4000" b="1" dirty="0" smtClean="0">
                <a:hlinkClick r:id="rId4" action="ppaction://hlinksldjump"/>
              </a:rPr>
              <a:t>Dijital Gündem</a:t>
            </a:r>
            <a:endParaRPr lang="tr-TR" sz="4000" b="1" dirty="0" smtClean="0"/>
          </a:p>
          <a:p>
            <a:endParaRPr lang="tr-TR" sz="3200" b="1" dirty="0" smtClean="0"/>
          </a:p>
          <a:p>
            <a:pPr marL="0" indent="0">
              <a:buNone/>
            </a:pPr>
            <a:r>
              <a:rPr lang="tr-TR" b="1" dirty="0" smtClean="0"/>
              <a:t>Başlıkların üstüne tıklayarak ayrıntıyı görebilirsiniz</a:t>
            </a:r>
            <a:endParaRPr lang="tr-TR" b="1" dirty="0" smtClean="0"/>
          </a:p>
        </p:txBody>
      </p:sp>
      <p:sp>
        <p:nvSpPr>
          <p:cNvPr id="4" name="Unvan 1"/>
          <p:cNvSpPr>
            <a:spLocks noGrp="1"/>
          </p:cNvSpPr>
          <p:nvPr>
            <p:ph type="title"/>
          </p:nvPr>
        </p:nvSpPr>
        <p:spPr>
          <a:xfrm>
            <a:off x="677334" y="313514"/>
            <a:ext cx="8596668" cy="670555"/>
          </a:xfrm>
        </p:spPr>
        <p:txBody>
          <a:bodyPr/>
          <a:lstStyle/>
          <a:p>
            <a:r>
              <a:rPr lang="tr-TR" b="1" dirty="0" smtClean="0">
                <a:solidFill>
                  <a:schemeClr val="accent5">
                    <a:lumMod val="75000"/>
                  </a:schemeClr>
                </a:solidFill>
              </a:rPr>
              <a:t>ERASMUS + ÖNCELİKLERİ</a:t>
            </a:r>
            <a:endParaRPr lang="tr-TR" b="1" dirty="0">
              <a:solidFill>
                <a:schemeClr val="accent5">
                  <a:lumMod val="75000"/>
                </a:schemeClr>
              </a:solidFill>
            </a:endParaRPr>
          </a:p>
        </p:txBody>
      </p:sp>
    </p:spTree>
    <p:extLst>
      <p:ext uri="{BB962C8B-B14F-4D97-AF65-F5344CB8AC3E}">
        <p14:creationId xmlns:p14="http://schemas.microsoft.com/office/powerpoint/2010/main" val="3770115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a:bodyPr>
          <a:lstStyle/>
          <a:p>
            <a:pPr marL="0" indent="0">
              <a:buNone/>
            </a:pPr>
            <a:r>
              <a:rPr lang="tr-TR" sz="3200" dirty="0" smtClean="0"/>
              <a:t>Yurt </a:t>
            </a:r>
            <a:r>
              <a:rPr lang="tr-TR" sz="3200" dirty="0"/>
              <a:t>dışında yaşama, eğitim alma, staj yapma veya seyahat etme gibi </a:t>
            </a:r>
            <a:r>
              <a:rPr lang="tr-TR" sz="3200" dirty="0" smtClean="0"/>
              <a:t>deneyimler </a:t>
            </a:r>
            <a:r>
              <a:rPr lang="tr-TR" sz="3200" dirty="0"/>
              <a:t>sayesinde katılımcılar özgüven ve mesleki beceriler </a:t>
            </a:r>
            <a:r>
              <a:rPr lang="tr-TR" sz="3200" dirty="0" smtClean="0"/>
              <a:t>kazanması, </a:t>
            </a:r>
            <a:r>
              <a:rPr lang="tr-TR" sz="3200" dirty="0"/>
              <a:t>farklı kültürleri </a:t>
            </a:r>
            <a:r>
              <a:rPr lang="tr-TR" sz="3200" dirty="0" smtClean="0"/>
              <a:t>keşfetmesi </a:t>
            </a:r>
            <a:r>
              <a:rPr lang="tr-TR" sz="3200" dirty="0"/>
              <a:t>ve diğer ülkelerden insanlarla kişilerarası ve profesyonel ilişkiler ağı </a:t>
            </a:r>
            <a:r>
              <a:rPr lang="tr-TR" sz="3200" dirty="0" smtClean="0"/>
              <a:t>kurması beklenmektedir.</a:t>
            </a:r>
            <a:endParaRPr lang="tr-TR" sz="3200" dirty="0"/>
          </a:p>
          <a:p>
            <a:pPr marL="0" indent="0">
              <a:buNone/>
            </a:pPr>
            <a:endParaRPr lang="tr-TR" sz="3200" dirty="0" smtClean="0"/>
          </a:p>
          <a:p>
            <a:pPr marL="0" indent="0">
              <a:buNone/>
            </a:pPr>
            <a:r>
              <a:rPr lang="tr-TR" sz="3200" dirty="0" smtClean="0"/>
              <a:t>Bu sayede, öğrencilerin ve/veya öğrenicilerin istihdam </a:t>
            </a:r>
            <a:r>
              <a:rPr lang="tr-TR" sz="3200" dirty="0"/>
              <a:t>edilebilirliğini ve toplumda aktif katılımını teşvik eder ve daha fazla sosyal katılıma ve güçlendirilmiş bir Avrupa kimliğine katkıda </a:t>
            </a:r>
            <a:r>
              <a:rPr lang="tr-TR" sz="3200" dirty="0" smtClean="0"/>
              <a:t>bulunması beklenir.</a:t>
            </a:r>
            <a:endParaRPr lang="tr-TR" sz="3200" dirty="0"/>
          </a:p>
          <a:p>
            <a:pPr marL="0" indent="0">
              <a:buNone/>
            </a:pPr>
            <a:endParaRPr lang="tr-TR" sz="3200" dirty="0"/>
          </a:p>
        </p:txBody>
      </p:sp>
      <p:sp>
        <p:nvSpPr>
          <p:cNvPr id="4" name="Unvan 1"/>
          <p:cNvSpPr>
            <a:spLocks noGrp="1"/>
          </p:cNvSpPr>
          <p:nvPr>
            <p:ph type="title"/>
          </p:nvPr>
        </p:nvSpPr>
        <p:spPr>
          <a:xfrm>
            <a:off x="677334" y="313514"/>
            <a:ext cx="8596668" cy="670555"/>
          </a:xfrm>
        </p:spPr>
        <p:txBody>
          <a:bodyPr/>
          <a:lstStyle/>
          <a:p>
            <a:r>
              <a:rPr lang="tr-TR" b="1" dirty="0" smtClean="0">
                <a:solidFill>
                  <a:schemeClr val="accent5">
                    <a:lumMod val="75000"/>
                  </a:schemeClr>
                </a:solidFill>
              </a:rPr>
              <a:t>ERASMUS + BEKLENEN ETKİLER</a:t>
            </a:r>
            <a:endParaRPr lang="tr-TR" b="1" dirty="0">
              <a:solidFill>
                <a:schemeClr val="accent5">
                  <a:lumMod val="75000"/>
                </a:schemeClr>
              </a:solidFill>
            </a:endParaRPr>
          </a:p>
        </p:txBody>
      </p:sp>
    </p:spTree>
    <p:extLst>
      <p:ext uri="{BB962C8B-B14F-4D97-AF65-F5344CB8AC3E}">
        <p14:creationId xmlns:p14="http://schemas.microsoft.com/office/powerpoint/2010/main" val="3667023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Autofit/>
          </a:bodyPr>
          <a:lstStyle/>
          <a:p>
            <a:r>
              <a:rPr lang="tr-TR" sz="2700" dirty="0" smtClean="0"/>
              <a:t>Kuruluşların,</a:t>
            </a:r>
          </a:p>
          <a:p>
            <a:pPr lvl="1"/>
            <a:r>
              <a:rPr lang="tr-TR" sz="1800" dirty="0" smtClean="0"/>
              <a:t>Çalışanlarının </a:t>
            </a:r>
            <a:r>
              <a:rPr lang="tr-TR" sz="1800" dirty="0"/>
              <a:t>mesleki becerilerinin stratejik olarak iyileştirilmesi</a:t>
            </a:r>
            <a:r>
              <a:rPr lang="tr-TR" sz="1800" dirty="0" smtClean="0"/>
              <a:t>,</a:t>
            </a:r>
          </a:p>
          <a:p>
            <a:pPr lvl="1"/>
            <a:r>
              <a:rPr lang="tr-TR" sz="1800" dirty="0" smtClean="0"/>
              <a:t>Kurumsal kapasitenin geliştirilmesi,</a:t>
            </a:r>
          </a:p>
          <a:p>
            <a:pPr lvl="1"/>
            <a:r>
              <a:rPr lang="tr-TR" sz="1800" dirty="0" smtClean="0"/>
              <a:t>Yenilikçi </a:t>
            </a:r>
            <a:r>
              <a:rPr lang="tr-TR" sz="1800" dirty="0"/>
              <a:t>çıktılar </a:t>
            </a:r>
            <a:r>
              <a:rPr lang="tr-TR" sz="1800" dirty="0" smtClean="0"/>
              <a:t>üretilmesi,</a:t>
            </a:r>
          </a:p>
          <a:p>
            <a:pPr lvl="1"/>
            <a:r>
              <a:rPr lang="tr-TR" sz="1800" dirty="0" smtClean="0"/>
              <a:t>En </a:t>
            </a:r>
            <a:r>
              <a:rPr lang="tr-TR" sz="1800" dirty="0"/>
              <a:t>iyi uygulamaları </a:t>
            </a:r>
            <a:r>
              <a:rPr lang="tr-TR" sz="1800" dirty="0" smtClean="0"/>
              <a:t>paylaşılması </a:t>
            </a:r>
          </a:p>
          <a:p>
            <a:pPr marL="457200" lvl="1" indent="0">
              <a:buNone/>
            </a:pPr>
            <a:r>
              <a:rPr lang="tr-TR" sz="1800" dirty="0" smtClean="0"/>
              <a:t>amacıyla </a:t>
            </a:r>
            <a:r>
              <a:rPr lang="tr-TR" sz="1800" dirty="0"/>
              <a:t>diğer ülkelerdeki kuruluşlarla </a:t>
            </a:r>
            <a:r>
              <a:rPr lang="tr-TR" sz="1800" dirty="0" smtClean="0"/>
              <a:t>ulus ötesi </a:t>
            </a:r>
            <a:r>
              <a:rPr lang="tr-TR" sz="1800" dirty="0"/>
              <a:t>iş birliği ortaklıkları kurulması da dahil olmak üzere bir dizi geliştirme ve ağ oluşturma faaliyetinde bulunabilirler.</a:t>
            </a:r>
          </a:p>
          <a:p>
            <a:r>
              <a:rPr lang="tr-TR" sz="2600" dirty="0"/>
              <a:t>Ayrıca </a:t>
            </a:r>
            <a:r>
              <a:rPr lang="tr-TR" sz="2600" b="1" dirty="0" smtClean="0"/>
              <a:t>öğrenciler, </a:t>
            </a:r>
            <a:r>
              <a:rPr lang="tr-TR" sz="2600" b="1" dirty="0"/>
              <a:t>eğitim personeli, </a:t>
            </a:r>
            <a:r>
              <a:rPr lang="tr-TR" sz="2600" b="1" dirty="0" smtClean="0"/>
              <a:t>stajyerler, </a:t>
            </a:r>
            <a:r>
              <a:rPr lang="tr-TR" sz="2600" b="1" dirty="0"/>
              <a:t>çıraklar, gönüllüler, gençlik çalışanları</a:t>
            </a:r>
            <a:r>
              <a:rPr lang="tr-TR" sz="2600" dirty="0"/>
              <a:t> ve </a:t>
            </a:r>
            <a:r>
              <a:rPr lang="tr-TR" sz="2600" b="1" dirty="0"/>
              <a:t>gençler</a:t>
            </a:r>
            <a:r>
              <a:rPr lang="tr-TR" sz="2600" dirty="0"/>
              <a:t> için öğrenme hareketliliği </a:t>
            </a:r>
            <a:r>
              <a:rPr lang="tr-TR" sz="2600" dirty="0" smtClean="0"/>
              <a:t>fırsatları sunmaktadır.</a:t>
            </a:r>
          </a:p>
          <a:p>
            <a:r>
              <a:rPr lang="tr-TR" sz="2600" dirty="0" smtClean="0"/>
              <a:t>Uluslararası </a:t>
            </a:r>
            <a:r>
              <a:rPr lang="tr-TR" sz="2600" dirty="0"/>
              <a:t>düzeyde faaliyet gösterme kapasitesinin artması, yönetim yöntemlerinin iyileştirilmesi, daha fazla fon fırsatına ve projeye erişim, projeleri hazırlama, yönetme ve takip etme yeteneğinin artması </a:t>
            </a:r>
            <a:r>
              <a:rPr lang="tr-TR" sz="2600" dirty="0" smtClean="0"/>
              <a:t>beklenmektedir. </a:t>
            </a:r>
            <a:endParaRPr lang="tr-TR" sz="2600" dirty="0"/>
          </a:p>
        </p:txBody>
      </p:sp>
      <p:sp>
        <p:nvSpPr>
          <p:cNvPr id="4" name="Unvan 1"/>
          <p:cNvSpPr>
            <a:spLocks noGrp="1"/>
          </p:cNvSpPr>
          <p:nvPr>
            <p:ph type="title"/>
          </p:nvPr>
        </p:nvSpPr>
        <p:spPr>
          <a:xfrm>
            <a:off x="677334" y="313514"/>
            <a:ext cx="8596668" cy="670555"/>
          </a:xfrm>
        </p:spPr>
        <p:txBody>
          <a:bodyPr>
            <a:normAutofit/>
          </a:bodyPr>
          <a:lstStyle/>
          <a:p>
            <a:r>
              <a:rPr lang="tr-TR" b="1" dirty="0" smtClean="0">
                <a:solidFill>
                  <a:schemeClr val="accent5">
                    <a:lumMod val="75000"/>
                  </a:schemeClr>
                </a:solidFill>
              </a:rPr>
              <a:t>ERASMUS + KURULUŞLAR İÇİN AMAÇ</a:t>
            </a:r>
            <a:endParaRPr lang="tr-TR" b="1" dirty="0">
              <a:solidFill>
                <a:schemeClr val="accent5">
                  <a:lumMod val="75000"/>
                </a:schemeClr>
              </a:solidFill>
            </a:endParaRPr>
          </a:p>
        </p:txBody>
      </p:sp>
    </p:spTree>
    <p:extLst>
      <p:ext uri="{BB962C8B-B14F-4D97-AF65-F5344CB8AC3E}">
        <p14:creationId xmlns:p14="http://schemas.microsoft.com/office/powerpoint/2010/main" val="1959601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a:bodyPr>
          <a:lstStyle/>
          <a:p>
            <a:r>
              <a:rPr lang="tr-TR" sz="3600" b="1" dirty="0" smtClean="0"/>
              <a:t> </a:t>
            </a:r>
            <a:r>
              <a:rPr lang="tr-TR" sz="3600" b="1" dirty="0" smtClean="0">
                <a:hlinkClick r:id="rId2" action="ppaction://hlinksldjump"/>
              </a:rPr>
              <a:t>Ana </a:t>
            </a:r>
            <a:r>
              <a:rPr lang="tr-TR" sz="3600" b="1" dirty="0">
                <a:hlinkClick r:id="rId2" action="ppaction://hlinksldjump"/>
              </a:rPr>
              <a:t>Eylem 1: Bireylerin öğrenme </a:t>
            </a:r>
            <a:r>
              <a:rPr lang="tr-TR" sz="3600" b="1" dirty="0" smtClean="0">
                <a:hlinkClick r:id="rId2" action="ppaction://hlinksldjump"/>
              </a:rPr>
              <a:t>hareketliliği</a:t>
            </a:r>
            <a:endParaRPr lang="tr-TR" sz="3600" b="1" dirty="0" smtClean="0"/>
          </a:p>
          <a:p>
            <a:r>
              <a:rPr lang="tr-TR" sz="3400" b="1" dirty="0" smtClean="0"/>
              <a:t> </a:t>
            </a:r>
            <a:r>
              <a:rPr lang="tr-TR" sz="3400" b="1" dirty="0" smtClean="0">
                <a:hlinkClick r:id="rId3" action="ppaction://hlinksldjump"/>
              </a:rPr>
              <a:t>Ana </a:t>
            </a:r>
            <a:r>
              <a:rPr lang="tr-TR" sz="3400" b="1" dirty="0">
                <a:hlinkClick r:id="rId3" action="ppaction://hlinksldjump"/>
              </a:rPr>
              <a:t>Eylem 2: Kuruluşlar ve kurumlar arasında işbirliği</a:t>
            </a:r>
            <a:endParaRPr lang="tr-TR" sz="3400" b="1" dirty="0"/>
          </a:p>
          <a:p>
            <a:r>
              <a:rPr lang="tr-TR" sz="3400" b="1" dirty="0" smtClean="0"/>
              <a:t> Ana </a:t>
            </a:r>
            <a:r>
              <a:rPr lang="tr-TR" sz="3400" b="1" dirty="0"/>
              <a:t>Eylem 3: Politika geliştirme ve işbirliğine destek</a:t>
            </a:r>
          </a:p>
          <a:p>
            <a:r>
              <a:rPr lang="tr-TR" sz="3600" b="1" dirty="0" smtClean="0"/>
              <a:t> Jean </a:t>
            </a:r>
            <a:r>
              <a:rPr lang="tr-TR" sz="3600" b="1" dirty="0" err="1"/>
              <a:t>Monnet</a:t>
            </a:r>
            <a:endParaRPr lang="tr-TR" sz="3600" b="1" dirty="0"/>
          </a:p>
          <a:p>
            <a:r>
              <a:rPr lang="tr-TR" sz="3600" b="1" dirty="0" smtClean="0"/>
              <a:t> Spor</a:t>
            </a:r>
            <a:endParaRPr lang="tr-TR" sz="3600" b="1" dirty="0"/>
          </a:p>
        </p:txBody>
      </p:sp>
      <p:sp>
        <p:nvSpPr>
          <p:cNvPr id="4" name="Unvan 1"/>
          <p:cNvSpPr>
            <a:spLocks noGrp="1"/>
          </p:cNvSpPr>
          <p:nvPr>
            <p:ph type="title"/>
          </p:nvPr>
        </p:nvSpPr>
        <p:spPr>
          <a:xfrm>
            <a:off x="677333" y="313514"/>
            <a:ext cx="10312883" cy="670555"/>
          </a:xfrm>
        </p:spPr>
        <p:txBody>
          <a:bodyPr>
            <a:noAutofit/>
          </a:bodyPr>
          <a:lstStyle/>
          <a:p>
            <a:r>
              <a:rPr lang="tr-TR" b="1" dirty="0" smtClean="0">
                <a:solidFill>
                  <a:schemeClr val="accent5">
                    <a:lumMod val="75000"/>
                  </a:schemeClr>
                </a:solidFill>
              </a:rPr>
              <a:t>ERASMUS + KURULUŞLAR İÇİN FIRSATLAR</a:t>
            </a:r>
            <a:endParaRPr lang="tr-TR" b="1" dirty="0">
              <a:solidFill>
                <a:schemeClr val="accent5">
                  <a:lumMod val="75000"/>
                </a:schemeClr>
              </a:solidFill>
            </a:endParaRPr>
          </a:p>
        </p:txBody>
      </p:sp>
    </p:spTree>
    <p:extLst>
      <p:ext uri="{BB962C8B-B14F-4D97-AF65-F5344CB8AC3E}">
        <p14:creationId xmlns:p14="http://schemas.microsoft.com/office/powerpoint/2010/main" val="3072455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8011" y="1054600"/>
            <a:ext cx="11582400" cy="5703251"/>
          </a:xfrm>
        </p:spPr>
        <p:txBody>
          <a:bodyPr>
            <a:normAutofit/>
          </a:bodyPr>
          <a:lstStyle/>
          <a:p>
            <a:pPr marL="342900" lvl="2" indent="-342900"/>
            <a:r>
              <a:rPr lang="tr-TR" sz="3200" b="1" dirty="0"/>
              <a:t>Erasmus </a:t>
            </a:r>
            <a:r>
              <a:rPr lang="tr-TR" sz="3200" b="1" dirty="0" smtClean="0"/>
              <a:t>akreditasyonu </a:t>
            </a:r>
            <a:r>
              <a:rPr lang="tr-TR" sz="3200" b="1" dirty="0"/>
              <a:t>(</a:t>
            </a:r>
            <a:r>
              <a:rPr lang="tr-TR" sz="3200" b="1" dirty="0" smtClean="0"/>
              <a:t>KA120-ADU</a:t>
            </a:r>
            <a:r>
              <a:rPr lang="tr-TR" sz="3200" b="1" dirty="0"/>
              <a:t>) (</a:t>
            </a:r>
            <a:r>
              <a:rPr lang="tr-TR" sz="3200" b="1" dirty="0" smtClean="0"/>
              <a:t>KA120-SCH</a:t>
            </a:r>
            <a:r>
              <a:rPr lang="tr-TR" sz="3200" b="1" dirty="0"/>
              <a:t>) (</a:t>
            </a:r>
            <a:r>
              <a:rPr lang="tr-TR" sz="3200" b="1" dirty="0" smtClean="0"/>
              <a:t>KA120-VET)</a:t>
            </a:r>
            <a:endParaRPr lang="tr-TR" sz="3200" b="1" dirty="0"/>
          </a:p>
          <a:p>
            <a:r>
              <a:rPr lang="tr-TR" sz="3200" b="1" dirty="0" smtClean="0">
                <a:solidFill>
                  <a:srgbClr val="C00000"/>
                </a:solidFill>
                <a:hlinkClick r:id="rId2" action="ppaction://hlinksldjump"/>
              </a:rPr>
              <a:t>Mesleki </a:t>
            </a:r>
            <a:r>
              <a:rPr lang="tr-TR" sz="3200" b="1" dirty="0">
                <a:solidFill>
                  <a:srgbClr val="C00000"/>
                </a:solidFill>
                <a:hlinkClick r:id="rId2" action="ppaction://hlinksldjump"/>
              </a:rPr>
              <a:t>eğitim ve öğretim öğrencileri ve </a:t>
            </a:r>
            <a:r>
              <a:rPr lang="tr-TR" sz="3200" b="1" dirty="0" smtClean="0">
                <a:solidFill>
                  <a:srgbClr val="C00000"/>
                </a:solidFill>
                <a:hlinkClick r:id="rId2" action="ppaction://hlinksldjump"/>
              </a:rPr>
              <a:t>personeli (</a:t>
            </a:r>
            <a:r>
              <a:rPr lang="tr-TR" sz="3200" b="1" dirty="0">
                <a:solidFill>
                  <a:srgbClr val="C00000"/>
                </a:solidFill>
                <a:hlinkClick r:id="rId2" action="ppaction://hlinksldjump"/>
              </a:rPr>
              <a:t>KA122-VET)</a:t>
            </a:r>
            <a:endParaRPr lang="tr-TR" sz="3200" b="1" dirty="0">
              <a:solidFill>
                <a:srgbClr val="C00000"/>
              </a:solidFill>
            </a:endParaRPr>
          </a:p>
          <a:p>
            <a:r>
              <a:rPr lang="tr-TR" sz="3200" b="1" dirty="0" smtClean="0"/>
              <a:t>Okul </a:t>
            </a:r>
            <a:r>
              <a:rPr lang="tr-TR" sz="3200" b="1" dirty="0"/>
              <a:t>eğitim </a:t>
            </a:r>
            <a:r>
              <a:rPr lang="tr-TR" sz="3200" b="1" dirty="0" smtClean="0"/>
              <a:t>personeli</a:t>
            </a:r>
            <a:r>
              <a:rPr lang="tr-TR" sz="3200" b="1" dirty="0"/>
              <a:t>(KA122-SCH) </a:t>
            </a:r>
          </a:p>
          <a:p>
            <a:r>
              <a:rPr lang="tr-TR" sz="3200" b="1" dirty="0"/>
              <a:t>Yetişkin eğitimi </a:t>
            </a:r>
            <a:r>
              <a:rPr lang="tr-TR" sz="3200" b="1" dirty="0" smtClean="0"/>
              <a:t>personeli</a:t>
            </a:r>
            <a:r>
              <a:rPr lang="tr-TR" sz="3200" b="1" dirty="0"/>
              <a:t>(KA122-ADU) </a:t>
            </a:r>
          </a:p>
          <a:p>
            <a:pPr marL="342900" lvl="2" indent="-342900"/>
            <a:r>
              <a:rPr lang="tr-TR" sz="3200" b="1" dirty="0" smtClean="0"/>
              <a:t>Yükseköğrenim </a:t>
            </a:r>
            <a:r>
              <a:rPr lang="tr-TR" sz="3200" b="1" dirty="0"/>
              <a:t>öğrencileri ve </a:t>
            </a:r>
            <a:r>
              <a:rPr lang="tr-TR" sz="3200" b="1" dirty="0" smtClean="0"/>
              <a:t>personeli </a:t>
            </a:r>
            <a:r>
              <a:rPr lang="tr-TR" sz="3200" b="1" dirty="0"/>
              <a:t>(KA131-HED)</a:t>
            </a:r>
          </a:p>
          <a:p>
            <a:pPr marL="342900" lvl="2" indent="-342900"/>
            <a:r>
              <a:rPr lang="tr-TR" sz="3200" b="1" dirty="0" smtClean="0"/>
              <a:t>Gençler </a:t>
            </a:r>
            <a:r>
              <a:rPr lang="tr-TR" sz="3200" b="1" dirty="0"/>
              <a:t>ve gençlik </a:t>
            </a:r>
            <a:r>
              <a:rPr lang="tr-TR" sz="3200" b="1" dirty="0" smtClean="0"/>
              <a:t>çalışanları (KA152-YOU</a:t>
            </a:r>
            <a:r>
              <a:rPr lang="tr-TR" sz="3200" b="1" dirty="0"/>
              <a:t>) (KA153-YOU) (KA154YOU)</a:t>
            </a:r>
          </a:p>
          <a:p>
            <a:endParaRPr lang="tr-TR" sz="3600" b="1" dirty="0"/>
          </a:p>
        </p:txBody>
      </p:sp>
      <p:sp>
        <p:nvSpPr>
          <p:cNvPr id="4" name="Unvan 1"/>
          <p:cNvSpPr>
            <a:spLocks noGrp="1"/>
          </p:cNvSpPr>
          <p:nvPr>
            <p:ph type="title"/>
          </p:nvPr>
        </p:nvSpPr>
        <p:spPr>
          <a:xfrm>
            <a:off x="677334" y="313514"/>
            <a:ext cx="10757020" cy="670555"/>
          </a:xfrm>
        </p:spPr>
        <p:txBody>
          <a:bodyPr>
            <a:noAutofit/>
          </a:bodyPr>
          <a:lstStyle/>
          <a:p>
            <a:r>
              <a:rPr lang="tr-TR" b="1" dirty="0" smtClean="0">
                <a:solidFill>
                  <a:schemeClr val="accent5">
                    <a:lumMod val="75000"/>
                  </a:schemeClr>
                </a:solidFill>
              </a:rPr>
              <a:t>Ana </a:t>
            </a:r>
            <a:r>
              <a:rPr lang="tr-TR" b="1" dirty="0">
                <a:solidFill>
                  <a:schemeClr val="accent5">
                    <a:lumMod val="75000"/>
                  </a:schemeClr>
                </a:solidFill>
              </a:rPr>
              <a:t>Eylem 1: Bireylerin </a:t>
            </a:r>
            <a:r>
              <a:rPr lang="tr-TR" b="1" dirty="0" smtClean="0">
                <a:solidFill>
                  <a:schemeClr val="accent5">
                    <a:lumMod val="75000"/>
                  </a:schemeClr>
                </a:solidFill>
              </a:rPr>
              <a:t>öğrenme hareketliliği</a:t>
            </a:r>
            <a:endParaRPr lang="tr-TR" b="1" dirty="0">
              <a:solidFill>
                <a:schemeClr val="accent5">
                  <a:lumMod val="75000"/>
                </a:schemeClr>
              </a:solidFill>
            </a:endParaRPr>
          </a:p>
        </p:txBody>
      </p:sp>
      <p:sp>
        <p:nvSpPr>
          <p:cNvPr id="5" name="Oval 4">
            <a:hlinkClick r:id="rId3" action="ppaction://hlinksldjump"/>
          </p:cNvPr>
          <p:cNvSpPr/>
          <p:nvPr/>
        </p:nvSpPr>
        <p:spPr>
          <a:xfrm>
            <a:off x="10763794" y="452846"/>
            <a:ext cx="905692" cy="531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Geri</a:t>
            </a:r>
            <a:endParaRPr lang="tr-TR" dirty="0"/>
          </a:p>
        </p:txBody>
      </p:sp>
    </p:spTree>
    <p:extLst>
      <p:ext uri="{BB962C8B-B14F-4D97-AF65-F5344CB8AC3E}">
        <p14:creationId xmlns:p14="http://schemas.microsoft.com/office/powerpoint/2010/main" val="1002655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TM03457485[[fn=Ağ Gözü]]</Template>
  <TotalTime>2046</TotalTime>
  <Words>2525</Words>
  <Application>Microsoft Office PowerPoint</Application>
  <PresentationFormat>Geniş ekran</PresentationFormat>
  <Paragraphs>263</Paragraphs>
  <Slides>37</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37</vt:i4>
      </vt:variant>
    </vt:vector>
  </HeadingPairs>
  <TitlesOfParts>
    <vt:vector size="45" baseType="lpstr">
      <vt:lpstr>Arial</vt:lpstr>
      <vt:lpstr>Arial Black</vt:lpstr>
      <vt:lpstr>Calibri</vt:lpstr>
      <vt:lpstr>Symbol</vt:lpstr>
      <vt:lpstr>Times New Roman</vt:lpstr>
      <vt:lpstr>Trebuchet MS</vt:lpstr>
      <vt:lpstr>Wingdings 3</vt:lpstr>
      <vt:lpstr>Kristal</vt:lpstr>
      <vt:lpstr>KAYSERİ İL MİLLİ EĞİTİM MÜDÜRLÜĞÜ  AB Projeleri Hazırlama Teknikleri Kursu</vt:lpstr>
      <vt:lpstr>PowerPoint Sunusu</vt:lpstr>
      <vt:lpstr>ERASMUS + NEDİR?</vt:lpstr>
      <vt:lpstr>ERASMUS + NEDİR?</vt:lpstr>
      <vt:lpstr>ERASMUS + ÖNCELİKLERİ</vt:lpstr>
      <vt:lpstr>ERASMUS + BEKLENEN ETKİLER</vt:lpstr>
      <vt:lpstr>ERASMUS + KURULUŞLAR İÇİN AMAÇ</vt:lpstr>
      <vt:lpstr>ERASMUS + KURULUŞLAR İÇİN FIRSATLAR</vt:lpstr>
      <vt:lpstr>Ana Eylem 1: Bireylerin öğrenme hareketliliği</vt:lpstr>
      <vt:lpstr>Ana Eylem 2: Kuruluşlar ve kurumlar arasında işbirliği</vt:lpstr>
      <vt:lpstr>Ana Eylem 1: Bireylerin öğrenme hareketliliği</vt:lpstr>
      <vt:lpstr>Ana Eylem 1: Bireylerin öğrenme hareketliliği</vt:lpstr>
      <vt:lpstr>Ana Eylem 1: Bireylerin öğrenme hareketliliği</vt:lpstr>
      <vt:lpstr>Ana Eylem 1: Bireylerin öğrenme hareketliliği</vt:lpstr>
      <vt:lpstr>Ana Eylem 1: Bireylerin öğrenme hareketliliği</vt:lpstr>
      <vt:lpstr>Ana Eylem 1: Bireylerin öğrenme hareketliliği</vt:lpstr>
      <vt:lpstr>Ana Eylem 2: Kuruluşlar ve kurumlar arasında işbirliği</vt:lpstr>
      <vt:lpstr>Ana Eylem 2: Kuruluşlar ve kurumlar arasında işbirliği</vt:lpstr>
      <vt:lpstr>Ana Eylem 2: Kuruluşlar ve kurumlar arasında işbirliği</vt:lpstr>
      <vt:lpstr>Ana Eylem 2: Kuruluşlar ve kurumlar arasında işbirliği</vt:lpstr>
      <vt:lpstr>Ana Eylem 2: Kuruluşlar ve kurumlar arasında işbirliği</vt:lpstr>
      <vt:lpstr>Ana Eylem 2: Kuruluşlar ve kurumlar arasında işbirliği</vt:lpstr>
      <vt:lpstr>Ana Eylem 2: Kuruluşlar ve kurumlar arasında işbirliği</vt:lpstr>
      <vt:lpstr>Faydalı Linkler</vt:lpstr>
      <vt:lpstr>Faydalı Linkler</vt:lpstr>
      <vt:lpstr>ARTIK PROJE YAZABİLİRİZ</vt:lpstr>
      <vt:lpstr>PROJE HAZIRLANIRKEN DİKKAT EDİLMESİ GEREKEN TEMEL HUSUSLAR</vt:lpstr>
      <vt:lpstr>PROJE YAZARKEN DİKKAT EDİLECEK HUSUSLAR</vt:lpstr>
      <vt:lpstr>PROJE YAZARKEN DİKKAT EDİLECEK HUSUSLAR</vt:lpstr>
      <vt:lpstr>ERASMUS + ÖNCELİKLERİ</vt:lpstr>
      <vt:lpstr>ERASMUS + ÖNCELİKLERİ</vt:lpstr>
      <vt:lpstr>ERASMUS + ÖNCELİKLERİ</vt:lpstr>
      <vt:lpstr>ERASMUS + ÖNCELİKLERİ</vt:lpstr>
      <vt:lpstr>ERASMUS + ÖNCELİKLERİ</vt:lpstr>
      <vt:lpstr>ERASMUS + ÖNCELİKLERİ</vt:lpstr>
      <vt:lpstr>ERASMUS + ÖNCELİKLERİ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hesabı</dc:creator>
  <cp:lastModifiedBy>Hakan YİĞİT</cp:lastModifiedBy>
  <cp:revision>118</cp:revision>
  <dcterms:created xsi:type="dcterms:W3CDTF">2024-09-13T08:41:13Z</dcterms:created>
  <dcterms:modified xsi:type="dcterms:W3CDTF">2024-12-01T15:35:11Z</dcterms:modified>
</cp:coreProperties>
</file>