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73" r:id="rId3"/>
    <p:sldId id="257" r:id="rId4"/>
    <p:sldId id="261" r:id="rId5"/>
    <p:sldId id="269" r:id="rId6"/>
    <p:sldId id="258" r:id="rId7"/>
    <p:sldId id="265" r:id="rId8"/>
    <p:sldId id="266" r:id="rId9"/>
    <p:sldId id="264" r:id="rId10"/>
    <p:sldId id="267" r:id="rId11"/>
    <p:sldId id="263" r:id="rId12"/>
    <p:sldId id="293" r:id="rId13"/>
    <p:sldId id="260" r:id="rId14"/>
    <p:sldId id="262" r:id="rId15"/>
    <p:sldId id="276" r:id="rId16"/>
    <p:sldId id="277" r:id="rId17"/>
    <p:sldId id="272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91" r:id="rId28"/>
    <p:sldId id="288" r:id="rId29"/>
    <p:sldId id="289" r:id="rId30"/>
    <p:sldId id="292" r:id="rId31"/>
    <p:sldId id="290" r:id="rId3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5055C-269F-4F19-A020-08D8C675A690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0FCA1-03E9-47FD-B831-992F444BEA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6432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FEE41356-3995-B853-D93E-02FECFD221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>
            <a:extLst>
              <a:ext uri="{FF2B5EF4-FFF2-40B4-BE49-F238E27FC236}">
                <a16:creationId xmlns="" xmlns:a16="http://schemas.microsoft.com/office/drawing/2014/main" id="{F1FEA3DE-3999-DEFE-14B6-6FA7132492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>
            <a:extLst>
              <a:ext uri="{FF2B5EF4-FFF2-40B4-BE49-F238E27FC236}">
                <a16:creationId xmlns="" xmlns:a16="http://schemas.microsoft.com/office/drawing/2014/main" id="{DFB25214-71E6-E452-FBE5-8F409CE5D8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="" xmlns:a16="http://schemas.microsoft.com/office/drawing/2014/main" id="{BFE53411-BED6-E410-1328-F4B90EFC64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0FCA1-03E9-47FD-B831-992F444BEADD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15268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0A38EFC6-11A3-DC80-750F-3E9AA7752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>
            <a:extLst>
              <a:ext uri="{FF2B5EF4-FFF2-40B4-BE49-F238E27FC236}">
                <a16:creationId xmlns="" xmlns:a16="http://schemas.microsoft.com/office/drawing/2014/main" id="{C32317E1-C7C5-B1D1-5A8F-5C38DD36B6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>
            <a:extLst>
              <a:ext uri="{FF2B5EF4-FFF2-40B4-BE49-F238E27FC236}">
                <a16:creationId xmlns="" xmlns:a16="http://schemas.microsoft.com/office/drawing/2014/main" id="{38898C7D-E037-F2F8-0CC6-FF8F4469F5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="" xmlns:a16="http://schemas.microsoft.com/office/drawing/2014/main" id="{B996870A-AC4A-194C-EF07-D0F394EE6D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0FCA1-03E9-47FD-B831-992F444BEADD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9814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69A95AFF-47E4-AE4E-B4BD-DC5DB9E9A1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>
            <a:extLst>
              <a:ext uri="{FF2B5EF4-FFF2-40B4-BE49-F238E27FC236}">
                <a16:creationId xmlns="" xmlns:a16="http://schemas.microsoft.com/office/drawing/2014/main" id="{C3EA3979-5D80-439A-5FD9-10D24E8116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>
            <a:extLst>
              <a:ext uri="{FF2B5EF4-FFF2-40B4-BE49-F238E27FC236}">
                <a16:creationId xmlns="" xmlns:a16="http://schemas.microsoft.com/office/drawing/2014/main" id="{0E8A006C-369E-7B1D-0DE3-33EF35CECB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="" xmlns:a16="http://schemas.microsoft.com/office/drawing/2014/main" id="{76964460-037E-7450-C55B-985121101C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0FCA1-03E9-47FD-B831-992F444BEADD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58334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0F1FDB20-9846-87AE-C8C4-619CE701C3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>
            <a:extLst>
              <a:ext uri="{FF2B5EF4-FFF2-40B4-BE49-F238E27FC236}">
                <a16:creationId xmlns="" xmlns:a16="http://schemas.microsoft.com/office/drawing/2014/main" id="{651649C2-F2EF-80DA-DD69-B9FC1F2D60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>
            <a:extLst>
              <a:ext uri="{FF2B5EF4-FFF2-40B4-BE49-F238E27FC236}">
                <a16:creationId xmlns="" xmlns:a16="http://schemas.microsoft.com/office/drawing/2014/main" id="{E388F4B3-90FC-111B-22A2-C6E6F74A13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="" xmlns:a16="http://schemas.microsoft.com/office/drawing/2014/main" id="{4A2D7827-36C6-39D5-3DD0-40DE8184D6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0FCA1-03E9-47FD-B831-992F444BEADD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6904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4031665A-A98E-F74A-FD4D-A951D07A7B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>
            <a:extLst>
              <a:ext uri="{FF2B5EF4-FFF2-40B4-BE49-F238E27FC236}">
                <a16:creationId xmlns="" xmlns:a16="http://schemas.microsoft.com/office/drawing/2014/main" id="{51527E6C-D5C0-9E4B-11C3-B67BBCAE50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>
            <a:extLst>
              <a:ext uri="{FF2B5EF4-FFF2-40B4-BE49-F238E27FC236}">
                <a16:creationId xmlns="" xmlns:a16="http://schemas.microsoft.com/office/drawing/2014/main" id="{CB60F981-E363-0A29-5BB2-1D21C4B802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Bakanlığımız tarafından belirtilen 19 okul dışındaki meslek okulları uygunluklarına göre İl Milli Eğitim Müdürlüğünden kurs açma talebinde bulunarak uygun görüldüğü taktirde kurs açabileceklerdir.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="" xmlns:a16="http://schemas.microsoft.com/office/drawing/2014/main" id="{950D4B89-EF1D-11E5-E8C7-FDB7644D89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0FCA1-03E9-47FD-B831-992F444BEADD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2299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Bakanlığımız tarafından belirtilen 19 okul dışındaki meslek okulları uygunluklarına göre İl Milli Eğitim Müdürlüğünden kurs açma talebinde bulunarak uygun görüldüğü taktirde kurs açabileceklerdir.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0FCA1-03E9-47FD-B831-992F444BEADD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355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Bakanlığımız tarafından belirtilen 19 okul dışındaki meslek okulları uygunluklarına göre İl Milli Eğitim Müdürlüğünden kurs açma talebinde bulunarak uygun görüldüğü taktirde kurs açabileceklerdir.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0FCA1-03E9-47FD-B831-992F444BEADD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5930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Bakanlığımız tarafından belirtilen 19 okul dışındaki meslek okulları uygunluklarına göre İl Milli Eğitim Müdürlüğünden kurs açma talebinde bulunarak uygun görüldüğü taktirde kurs açabileceklerdir.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0FCA1-03E9-47FD-B831-992F444BEADD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027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Bakanlığımız tarafından belirtilen 19 okul dışındaki meslek okulları uygunluklarına göre İl Milli Eğitim Müdürlüğünden kurs açma talebinde bulunarak uygun görüldüğü taktirde kurs açabileceklerdir.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0FCA1-03E9-47FD-B831-992F444BEADD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991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0A38EFC6-11A3-DC80-750F-3E9AA7752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>
            <a:extLst>
              <a:ext uri="{FF2B5EF4-FFF2-40B4-BE49-F238E27FC236}">
                <a16:creationId xmlns="" xmlns:a16="http://schemas.microsoft.com/office/drawing/2014/main" id="{C32317E1-C7C5-B1D1-5A8F-5C38DD36B6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>
            <a:extLst>
              <a:ext uri="{FF2B5EF4-FFF2-40B4-BE49-F238E27FC236}">
                <a16:creationId xmlns="" xmlns:a16="http://schemas.microsoft.com/office/drawing/2014/main" id="{38898C7D-E037-F2F8-0CC6-FF8F4469F5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="" xmlns:a16="http://schemas.microsoft.com/office/drawing/2014/main" id="{B996870A-AC4A-194C-EF07-D0F394EE6D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0FCA1-03E9-47FD-B831-992F444BEADD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57631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68D35402-1030-A0DC-38CA-3971B383A1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>
            <a:extLst>
              <a:ext uri="{FF2B5EF4-FFF2-40B4-BE49-F238E27FC236}">
                <a16:creationId xmlns="" xmlns:a16="http://schemas.microsoft.com/office/drawing/2014/main" id="{F9FCA635-8AD6-6051-6AFC-44D76EBEA4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>
            <a:extLst>
              <a:ext uri="{FF2B5EF4-FFF2-40B4-BE49-F238E27FC236}">
                <a16:creationId xmlns="" xmlns:a16="http://schemas.microsoft.com/office/drawing/2014/main" id="{1F60A400-FE81-765E-4C01-049FA51284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="" xmlns:a16="http://schemas.microsoft.com/office/drawing/2014/main" id="{66CEE0B0-609C-538D-E933-C339FD01ED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0FCA1-03E9-47FD-B831-992F444BEADD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8116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68D35402-1030-A0DC-38CA-3971B383A1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>
            <a:extLst>
              <a:ext uri="{FF2B5EF4-FFF2-40B4-BE49-F238E27FC236}">
                <a16:creationId xmlns="" xmlns:a16="http://schemas.microsoft.com/office/drawing/2014/main" id="{F9FCA635-8AD6-6051-6AFC-44D76EBEA4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>
            <a:extLst>
              <a:ext uri="{FF2B5EF4-FFF2-40B4-BE49-F238E27FC236}">
                <a16:creationId xmlns="" xmlns:a16="http://schemas.microsoft.com/office/drawing/2014/main" id="{1F60A400-FE81-765E-4C01-049FA51284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="" xmlns:a16="http://schemas.microsoft.com/office/drawing/2014/main" id="{66CEE0B0-609C-538D-E933-C339FD01ED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60FCA1-03E9-47FD-B831-992F444BEADD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5152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FE1A-C610-44C3-87C6-E12F7A7228D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4127183-7B52-45E9-A037-6DC7BBD543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0619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FE1A-C610-44C3-87C6-E12F7A7228D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4127183-7B52-45E9-A037-6DC7BBD543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9915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FE1A-C610-44C3-87C6-E12F7A7228D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4127183-7B52-45E9-A037-6DC7BBD54384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8921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FE1A-C610-44C3-87C6-E12F7A7228D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127183-7B52-45E9-A037-6DC7BBD543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4349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FE1A-C610-44C3-87C6-E12F7A7228D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127183-7B52-45E9-A037-6DC7BBD54384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6658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FE1A-C610-44C3-87C6-E12F7A7228D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127183-7B52-45E9-A037-6DC7BBD543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5648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FE1A-C610-44C3-87C6-E12F7A7228D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7183-7B52-45E9-A037-6DC7BBD543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5562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FE1A-C610-44C3-87C6-E12F7A7228D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7183-7B52-45E9-A037-6DC7BBD543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7888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FE1A-C610-44C3-87C6-E12F7A7228D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7183-7B52-45E9-A037-6DC7BBD543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4955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FE1A-C610-44C3-87C6-E12F7A7228D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4127183-7B52-45E9-A037-6DC7BBD543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4275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FE1A-C610-44C3-87C6-E12F7A7228D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4127183-7B52-45E9-A037-6DC7BBD543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9465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FE1A-C610-44C3-87C6-E12F7A7228D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4127183-7B52-45E9-A037-6DC7BBD543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419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FE1A-C610-44C3-87C6-E12F7A7228D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7183-7B52-45E9-A037-6DC7BBD543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1045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FE1A-C610-44C3-87C6-E12F7A7228D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7183-7B52-45E9-A037-6DC7BBD543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5172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FE1A-C610-44C3-87C6-E12F7A7228D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27183-7B52-45E9-A037-6DC7BBD543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592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CFE1A-C610-44C3-87C6-E12F7A7228D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4127183-7B52-45E9-A037-6DC7BBD543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6091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CFE1A-C610-44C3-87C6-E12F7A7228D6}" type="datetimeFigureOut">
              <a:rPr lang="tr-TR" smtClean="0"/>
              <a:t>2.12.2024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4127183-7B52-45E9-A037-6DC7BBD543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871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="" xmlns:a16="http://schemas.microsoft.com/office/drawing/2014/main" id="{D6CB863A-8681-73D3-B4F0-0499C4C36D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16768"/>
            <a:ext cx="9144000" cy="128955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tr-TR" sz="2400" b="1" dirty="0">
                <a:solidFill>
                  <a:srgbClr val="000000"/>
                </a:solidFill>
                <a:latin typeface="TimesNewRomanPS-BoldMT"/>
              </a:rPr>
              <a:t>DESTEKLEME VE YETİŞTİRME KURSLARI</a:t>
            </a:r>
            <a:br>
              <a:rPr lang="tr-TR" sz="2400" b="1" dirty="0">
                <a:solidFill>
                  <a:srgbClr val="000000"/>
                </a:solidFill>
                <a:latin typeface="TimesNewRomanPS-BoldMT"/>
              </a:rPr>
            </a:br>
            <a:r>
              <a:rPr lang="tr-TR" sz="2400" b="1" dirty="0">
                <a:solidFill>
                  <a:srgbClr val="000000"/>
                </a:solidFill>
                <a:latin typeface="TimesNewRomanPS-BoldMT"/>
              </a:rPr>
              <a:t>BECERİ GELİŞTİRME PROGRAMI UYGULAMASI</a:t>
            </a:r>
          </a:p>
          <a:p>
            <a:pPr algn="ctr">
              <a:lnSpc>
                <a:spcPct val="150000"/>
              </a:lnSpc>
            </a:pPr>
            <a:r>
              <a:rPr lang="tr-TR" sz="2400" b="1" dirty="0">
                <a:solidFill>
                  <a:srgbClr val="000000"/>
                </a:solidFill>
                <a:latin typeface="TimesNewRomanPS-BoldMT"/>
              </a:rPr>
              <a:t> BİLGİLENDİRME TOPLANTISI</a:t>
            </a:r>
            <a:endParaRPr lang="tr-TR" sz="40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8286" y="362468"/>
            <a:ext cx="5995428" cy="349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425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B53AF74C-16B2-7D1C-CA11-C38C31C2B6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46F64BBF-34F8-A497-44F0-51262CC11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271" y="624110"/>
            <a:ext cx="9594341" cy="1280890"/>
          </a:xfrm>
        </p:spPr>
        <p:txBody>
          <a:bodyPr>
            <a:noAutofit/>
          </a:bodyPr>
          <a:lstStyle/>
          <a:p>
            <a:pPr algn="ctr"/>
            <a:r>
              <a:rPr lang="tr-TR" sz="3200" b="1" dirty="0"/>
              <a:t>BECERİ GELİŞTİRME PROGRAMI</a:t>
            </a:r>
            <a:br>
              <a:rPr lang="tr-TR" sz="3200" b="1" dirty="0"/>
            </a:br>
            <a:r>
              <a:rPr lang="tr-TR" sz="3200" b="1" dirty="0"/>
              <a:t>UYGULAMA AKIŞI</a:t>
            </a:r>
            <a:endParaRPr lang="tr-TR" sz="3200" dirty="0"/>
          </a:p>
        </p:txBody>
      </p:sp>
      <p:pic>
        <p:nvPicPr>
          <p:cNvPr id="5" name="İçerik Yer Tutucusu 8">
            <a:extLst>
              <a:ext uri="{FF2B5EF4-FFF2-40B4-BE49-F238E27FC236}">
                <a16:creationId xmlns="" xmlns:a16="http://schemas.microsoft.com/office/drawing/2014/main" id="{04961D9C-8A01-3D20-7DE6-2B80D69040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68" t="28423" r="894" b="2266"/>
          <a:stretch/>
        </p:blipFill>
        <p:spPr>
          <a:xfrm>
            <a:off x="1496628" y="2770360"/>
            <a:ext cx="10007984" cy="3603280"/>
          </a:xfrm>
        </p:spPr>
      </p:pic>
      <p:sp>
        <p:nvSpPr>
          <p:cNvPr id="6" name="Metin kutusu 5"/>
          <p:cNvSpPr txBox="1"/>
          <p:nvPr/>
        </p:nvSpPr>
        <p:spPr>
          <a:xfrm>
            <a:off x="1910271" y="1725789"/>
            <a:ext cx="10007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Beceri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eliştirme Programları için; 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e-Kurs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Modülünde belirtilen modüler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kurs programları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kullanılacaktır.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677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1D4D7C84-9D3C-A434-2D68-9EA7EF41D2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25DEE825-C41A-1D93-04DB-78C73F90F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8075" y="243110"/>
            <a:ext cx="8911687" cy="842740"/>
          </a:xfrm>
        </p:spPr>
        <p:txBody>
          <a:bodyPr>
            <a:noAutofit/>
          </a:bodyPr>
          <a:lstStyle/>
          <a:p>
            <a:pPr algn="ctr"/>
            <a:r>
              <a:rPr lang="tr-TR" b="1" i="0" dirty="0">
                <a:solidFill>
                  <a:srgbClr val="000000"/>
                </a:solidFill>
                <a:effectLst/>
                <a:latin typeface="TimesNewRomanPS-BoldMT"/>
              </a:rPr>
              <a:t>GENEL ESASLAR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A00638E-A469-8A54-EE1A-BE62C7097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126" y="1640189"/>
            <a:ext cx="11105584" cy="4959787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sz="3200" dirty="0" smtClean="0"/>
              <a:t>Kurslar sadece </a:t>
            </a:r>
            <a:r>
              <a:rPr lang="tr-TR" sz="3200" dirty="0"/>
              <a:t>kurs merkezi olarak belirlenen okullarda uygulanabilir. 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200" dirty="0"/>
              <a:t>Özel öğretim kurumlarında kurs açılamaz. 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200" dirty="0"/>
              <a:t>Öğrencilerin </a:t>
            </a:r>
            <a:r>
              <a:rPr lang="tr-TR" sz="3200" b="1" dirty="0" smtClean="0"/>
              <a:t>iş </a:t>
            </a:r>
            <a:r>
              <a:rPr lang="tr-TR" sz="3200" b="1" dirty="0"/>
              <a:t>sağlığı ve güvenliği </a:t>
            </a:r>
            <a:r>
              <a:rPr lang="tr-TR" sz="3200" dirty="0"/>
              <a:t>modüler kurs programını başarıyla tamamlaması zorunludur. 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200" dirty="0"/>
              <a:t>Kursların açılış, kapanış, onay, öğretmen-öğrenci kayıt, ders programları vb. iş ve işlemleri e-Kurs Modülü (https://e-kurs.meb.gov.tr) üzerinden yapılır. </a:t>
            </a:r>
          </a:p>
        </p:txBody>
      </p:sp>
    </p:spTree>
    <p:extLst>
      <p:ext uri="{BB962C8B-B14F-4D97-AF65-F5344CB8AC3E}">
        <p14:creationId xmlns:p14="http://schemas.microsoft.com/office/powerpoint/2010/main" val="1757842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1D4D7C84-9D3C-A434-2D68-9EA7EF41D2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25DEE825-C41A-1D93-04DB-78C73F90F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8075" y="243110"/>
            <a:ext cx="8911687" cy="842740"/>
          </a:xfrm>
        </p:spPr>
        <p:txBody>
          <a:bodyPr>
            <a:noAutofit/>
          </a:bodyPr>
          <a:lstStyle/>
          <a:p>
            <a:pPr algn="ctr"/>
            <a:r>
              <a:rPr lang="tr-TR" b="1" i="0" dirty="0">
                <a:solidFill>
                  <a:srgbClr val="000000"/>
                </a:solidFill>
                <a:effectLst/>
                <a:latin typeface="TimesNewRomanPS-BoldMT"/>
              </a:rPr>
              <a:t>GENEL ESASLAR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A00638E-A469-8A54-EE1A-BE62C7097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126" y="1522494"/>
            <a:ext cx="11105584" cy="5335506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 startAt="5"/>
            </a:pPr>
            <a:r>
              <a:rPr lang="tr-TR" sz="3600" b="1" dirty="0" smtClean="0">
                <a:solidFill>
                  <a:schemeClr val="tx1"/>
                </a:solidFill>
              </a:rPr>
              <a:t>Öğrencilerin </a:t>
            </a:r>
            <a:r>
              <a:rPr lang="tr-TR" sz="3600" b="1" dirty="0">
                <a:solidFill>
                  <a:schemeClr val="tx1"/>
                </a:solidFill>
              </a:rPr>
              <a:t>kurslardaki günlük eğitim süresi ders yılının birinci ve ikinci </a:t>
            </a:r>
            <a:r>
              <a:rPr lang="tr-TR" sz="3600" b="1" dirty="0" smtClean="0">
                <a:solidFill>
                  <a:schemeClr val="tx1"/>
                </a:solidFill>
              </a:rPr>
              <a:t>döneminde kurslar;</a:t>
            </a:r>
          </a:p>
          <a:p>
            <a:pPr lvl="1" algn="just"/>
            <a:r>
              <a:rPr lang="tr-TR" sz="3200" b="1" dirty="0" smtClean="0">
                <a:solidFill>
                  <a:schemeClr val="tx1"/>
                </a:solidFill>
              </a:rPr>
              <a:t> Hafta </a:t>
            </a:r>
            <a:r>
              <a:rPr lang="tr-TR" sz="3200" b="1" dirty="0">
                <a:solidFill>
                  <a:schemeClr val="tx1"/>
                </a:solidFill>
              </a:rPr>
              <a:t>içinde </a:t>
            </a:r>
            <a:r>
              <a:rPr lang="tr-TR" sz="3200" dirty="0">
                <a:solidFill>
                  <a:schemeClr val="tx1"/>
                </a:solidFill>
              </a:rPr>
              <a:t>en fazla iki saat üç gün, </a:t>
            </a:r>
            <a:endParaRPr lang="tr-TR" sz="3200" dirty="0" smtClean="0">
              <a:solidFill>
                <a:schemeClr val="tx1"/>
              </a:solidFill>
            </a:endParaRPr>
          </a:p>
          <a:p>
            <a:pPr lvl="1" algn="just"/>
            <a:r>
              <a:rPr lang="tr-TR" sz="3200" b="1" dirty="0">
                <a:solidFill>
                  <a:schemeClr val="tx1"/>
                </a:solidFill>
              </a:rPr>
              <a:t> </a:t>
            </a:r>
            <a:r>
              <a:rPr lang="tr-TR" sz="3200" b="1" dirty="0" smtClean="0">
                <a:solidFill>
                  <a:schemeClr val="tx1"/>
                </a:solidFill>
              </a:rPr>
              <a:t>Hafta </a:t>
            </a:r>
            <a:r>
              <a:rPr lang="tr-TR" sz="3200" b="1" dirty="0">
                <a:solidFill>
                  <a:schemeClr val="tx1"/>
                </a:solidFill>
              </a:rPr>
              <a:t>sonunda </a:t>
            </a:r>
            <a:r>
              <a:rPr lang="tr-TR" sz="3200" dirty="0" smtClean="0">
                <a:solidFill>
                  <a:schemeClr val="tx1"/>
                </a:solidFill>
              </a:rPr>
              <a:t>bir </a:t>
            </a:r>
            <a:r>
              <a:rPr lang="tr-TR" sz="3200" dirty="0">
                <a:solidFill>
                  <a:schemeClr val="tx1"/>
                </a:solidFill>
              </a:rPr>
              <a:t>gün </a:t>
            </a:r>
            <a:r>
              <a:rPr lang="tr-TR" sz="3200" i="1" u="sng" dirty="0" smtClean="0">
                <a:solidFill>
                  <a:schemeClr val="tx1"/>
                </a:solidFill>
              </a:rPr>
              <a:t>en </a:t>
            </a:r>
            <a:r>
              <a:rPr lang="tr-TR" sz="3200" i="1" u="sng" dirty="0">
                <a:solidFill>
                  <a:schemeClr val="tx1"/>
                </a:solidFill>
              </a:rPr>
              <a:t>fazla altı ders </a:t>
            </a:r>
            <a:r>
              <a:rPr lang="tr-TR" sz="3200" i="1" u="sng" dirty="0" smtClean="0">
                <a:solidFill>
                  <a:schemeClr val="tx1"/>
                </a:solidFill>
              </a:rPr>
              <a:t>saati,</a:t>
            </a:r>
            <a:endParaRPr lang="tr-TR" sz="3200" dirty="0" smtClean="0">
              <a:solidFill>
                <a:schemeClr val="tx1"/>
              </a:solidFill>
            </a:endParaRPr>
          </a:p>
          <a:p>
            <a:pPr lvl="1" algn="just"/>
            <a:r>
              <a:rPr lang="tr-TR" sz="3200" dirty="0" smtClean="0">
                <a:solidFill>
                  <a:schemeClr val="tx1"/>
                </a:solidFill>
              </a:rPr>
              <a:t> </a:t>
            </a:r>
            <a:r>
              <a:rPr lang="tr-TR" sz="3200" b="1" u="sng" dirty="0">
                <a:solidFill>
                  <a:schemeClr val="tx1"/>
                </a:solidFill>
              </a:rPr>
              <a:t>Yarıyıl ve yaz tatillerinde</a:t>
            </a:r>
            <a:r>
              <a:rPr lang="tr-TR" sz="3200" b="1" dirty="0">
                <a:solidFill>
                  <a:schemeClr val="tx1"/>
                </a:solidFill>
              </a:rPr>
              <a:t> </a:t>
            </a:r>
            <a:r>
              <a:rPr lang="tr-TR" sz="3200" u="sng" dirty="0" smtClean="0">
                <a:solidFill>
                  <a:schemeClr val="tx1"/>
                </a:solidFill>
              </a:rPr>
              <a:t>günde </a:t>
            </a:r>
            <a:r>
              <a:rPr lang="tr-TR" sz="3200" u="sng" dirty="0">
                <a:solidFill>
                  <a:schemeClr val="tx1"/>
                </a:solidFill>
              </a:rPr>
              <a:t>en fazla altı ders saati </a:t>
            </a:r>
            <a:r>
              <a:rPr lang="tr-TR" sz="3200" dirty="0">
                <a:solidFill>
                  <a:schemeClr val="tx1"/>
                </a:solidFill>
              </a:rPr>
              <a:t>olarak uygulanabilir. </a:t>
            </a:r>
            <a:endParaRPr lang="tr-TR" sz="3200" dirty="0" smtClean="0">
              <a:solidFill>
                <a:schemeClr val="tx1"/>
              </a:solidFill>
            </a:endParaRPr>
          </a:p>
          <a:p>
            <a:pPr lvl="1" algn="just"/>
            <a:r>
              <a:rPr lang="tr-TR" sz="3200" dirty="0" smtClean="0">
                <a:solidFill>
                  <a:schemeClr val="tx1"/>
                </a:solidFill>
              </a:rPr>
              <a:t>Bir </a:t>
            </a:r>
            <a:r>
              <a:rPr lang="tr-TR" sz="3200" dirty="0">
                <a:solidFill>
                  <a:schemeClr val="tx1"/>
                </a:solidFill>
              </a:rPr>
              <a:t>öğrencinin devam edebileceği kurs süresi haftalık otuz ders saatini geçemez. </a:t>
            </a:r>
          </a:p>
          <a:p>
            <a:pPr algn="just"/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755635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B53AF74C-16B2-7D1C-CA11-C38C31C2B6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46F64BBF-34F8-A497-44F0-51262CC11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831" y="297402"/>
            <a:ext cx="10403781" cy="671319"/>
          </a:xfrm>
        </p:spPr>
        <p:txBody>
          <a:bodyPr>
            <a:noAutofit/>
          </a:bodyPr>
          <a:lstStyle/>
          <a:p>
            <a:pPr algn="ctr"/>
            <a:r>
              <a:rPr lang="tr-TR" b="1" i="0" dirty="0">
                <a:solidFill>
                  <a:srgbClr val="000000"/>
                </a:solidFill>
                <a:effectLst/>
                <a:latin typeface="TimesNewRomanPS-BoldMT"/>
              </a:rPr>
              <a:t>KURSLAR NASIL YÜRÜTÜLECEK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0647226D-4264-4513-0193-F7EAFFDD1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4574" y="1364349"/>
            <a:ext cx="10315588" cy="5051394"/>
          </a:xfrm>
        </p:spPr>
        <p:txBody>
          <a:bodyPr>
            <a:normAutofit lnSpcReduction="10000"/>
          </a:bodyPr>
          <a:lstStyle/>
          <a:p>
            <a:pPr algn="just">
              <a:buSzPct val="150000"/>
              <a:buFont typeface="Wingdings" panose="05000000000000000000" pitchFamily="2" charset="2"/>
              <a:buChar char="ü"/>
            </a:pPr>
            <a:r>
              <a:rPr lang="tr-TR" sz="3200" b="0" i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"</a:t>
            </a:r>
            <a:r>
              <a:rPr lang="tr-TR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Destekleme ve Yetiştirme Kursları Beceri Geliştirme Programı </a:t>
            </a:r>
            <a:r>
              <a:rPr lang="tr-TR" sz="3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Uygulama</a:t>
            </a:r>
            <a:r>
              <a:rPr lang="tr-TR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tr-TR" sz="3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Kılavuzu</a:t>
            </a:r>
            <a:r>
              <a:rPr lang="tr-TR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" hükümlerine göre </a:t>
            </a:r>
            <a:r>
              <a:rPr lang="tr-TR" sz="3200" b="0" i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yürütülecektir.</a:t>
            </a:r>
          </a:p>
          <a:p>
            <a:pPr marL="0" indent="0" algn="just">
              <a:buNone/>
            </a:pPr>
            <a:endParaRPr lang="tr-TR" sz="3200" b="0" i="0" dirty="0" smtClean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just">
              <a:buSzPct val="150000"/>
              <a:buFont typeface="Wingdings" panose="05000000000000000000" pitchFamily="2" charset="2"/>
              <a:buChar char="ü"/>
            </a:pPr>
            <a:r>
              <a:rPr lang="tr-TR" sz="3200" b="0" i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Kılavuzda </a:t>
            </a:r>
            <a:r>
              <a:rPr lang="tr-TR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bulunmayan hükümler için </a:t>
            </a:r>
            <a:r>
              <a:rPr lang="tr-TR" sz="3200" dirty="0">
                <a:solidFill>
                  <a:schemeClr val="tx1"/>
                </a:solidFill>
                <a:latin typeface="Arial" panose="020B0604020202020204" pitchFamily="34" charset="0"/>
              </a:rPr>
              <a:t>MEB </a:t>
            </a:r>
            <a:r>
              <a:rPr lang="tr-TR" sz="3200" b="1" dirty="0">
                <a:solidFill>
                  <a:schemeClr val="tx1"/>
                </a:solidFill>
                <a:latin typeface="Arial" panose="020B0604020202020204" pitchFamily="34" charset="0"/>
              </a:rPr>
              <a:t>Destekleme ve Yetiştirme Kursları Yönergesine </a:t>
            </a:r>
            <a:r>
              <a:rPr lang="tr-TR" sz="3200" dirty="0">
                <a:solidFill>
                  <a:schemeClr val="tx1"/>
                </a:solidFill>
                <a:latin typeface="Arial" panose="020B0604020202020204" pitchFamily="34" charset="0"/>
              </a:rPr>
              <a:t>göre iş ve işlemler yapılacaktır. </a:t>
            </a:r>
            <a:endParaRPr lang="tr-TR" sz="32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endParaRPr lang="tr-TR" sz="3200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>
              <a:buSzPct val="150000"/>
              <a:buFont typeface="Wingdings" panose="05000000000000000000" pitchFamily="2" charset="2"/>
              <a:buChar char="ü"/>
            </a:pPr>
            <a:r>
              <a:rPr lang="tr-TR" sz="3200" b="0" i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Kurslarda</a:t>
            </a:r>
            <a:r>
              <a:rPr lang="tr-TR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Milli Eğitim Bakanlığı tarafından belirlenen alanlarda oluşturulan </a:t>
            </a:r>
            <a:r>
              <a:rPr lang="tr-TR" sz="3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modüller</a:t>
            </a:r>
            <a:r>
              <a:rPr lang="tr-TR" sz="32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kullanılacaktır. </a:t>
            </a:r>
          </a:p>
          <a:p>
            <a:pPr marL="0" indent="0" algn="just">
              <a:buNone/>
            </a:pPr>
            <a:endParaRPr lang="tr-TR" sz="32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05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C78BFE5F-C7B2-7049-9990-7797377671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3F8432DA-CB20-9520-AFEF-1B1438957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0831" y="284085"/>
            <a:ext cx="10403781" cy="1620915"/>
          </a:xfrm>
        </p:spPr>
        <p:txBody>
          <a:bodyPr>
            <a:noAutofit/>
          </a:bodyPr>
          <a:lstStyle/>
          <a:p>
            <a:pPr algn="ctr"/>
            <a:r>
              <a:rPr lang="tr-TR" sz="3200" b="1" i="0" dirty="0">
                <a:solidFill>
                  <a:srgbClr val="000000"/>
                </a:solidFill>
                <a:effectLst/>
                <a:latin typeface="TimesNewRomanPS-BoldMT"/>
              </a:rPr>
              <a:t> ALAN ve KURS MODÜLLERİ</a:t>
            </a:r>
            <a:endParaRPr lang="tr-TR" sz="3200" dirty="0"/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1B44001D-9ECD-868C-7CFB-9C4B24D5F8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572836"/>
              </p:ext>
            </p:extLst>
          </p:nvPr>
        </p:nvGraphicFramePr>
        <p:xfrm>
          <a:off x="687388" y="968189"/>
          <a:ext cx="11074306" cy="539675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381698">
                  <a:extLst>
                    <a:ext uri="{9D8B030D-6E8A-4147-A177-3AD203B41FA5}">
                      <a16:colId xmlns="" xmlns:a16="http://schemas.microsoft.com/office/drawing/2014/main" val="3916764910"/>
                    </a:ext>
                  </a:extLst>
                </a:gridCol>
                <a:gridCol w="1486818">
                  <a:extLst>
                    <a:ext uri="{9D8B030D-6E8A-4147-A177-3AD203B41FA5}">
                      <a16:colId xmlns="" xmlns:a16="http://schemas.microsoft.com/office/drawing/2014/main" val="1322894231"/>
                    </a:ext>
                  </a:extLst>
                </a:gridCol>
                <a:gridCol w="1340502">
                  <a:extLst>
                    <a:ext uri="{9D8B030D-6E8A-4147-A177-3AD203B41FA5}">
                      <a16:colId xmlns="" xmlns:a16="http://schemas.microsoft.com/office/drawing/2014/main" val="3146473467"/>
                    </a:ext>
                  </a:extLst>
                </a:gridCol>
                <a:gridCol w="3322531">
                  <a:extLst>
                    <a:ext uri="{9D8B030D-6E8A-4147-A177-3AD203B41FA5}">
                      <a16:colId xmlns="" xmlns:a16="http://schemas.microsoft.com/office/drawing/2014/main" val="180743879"/>
                    </a:ext>
                  </a:extLst>
                </a:gridCol>
                <a:gridCol w="1525479">
                  <a:extLst>
                    <a:ext uri="{9D8B030D-6E8A-4147-A177-3AD203B41FA5}">
                      <a16:colId xmlns="" xmlns:a16="http://schemas.microsoft.com/office/drawing/2014/main" val="3719247043"/>
                    </a:ext>
                  </a:extLst>
                </a:gridCol>
                <a:gridCol w="2017278">
                  <a:extLst>
                    <a:ext uri="{9D8B030D-6E8A-4147-A177-3AD203B41FA5}">
                      <a16:colId xmlns="" xmlns:a16="http://schemas.microsoft.com/office/drawing/2014/main" val="3654795946"/>
                    </a:ext>
                  </a:extLst>
                </a:gridCol>
              </a:tblGrid>
              <a:tr h="43014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ALAN ADI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DERS ADI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MODÜL KODU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MODÜL ADI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SÜRE </a:t>
                      </a:r>
                      <a:br>
                        <a:rPr lang="tr-TR" sz="1200" b="1" u="none" strike="noStrike" dirty="0">
                          <a:effectLst/>
                        </a:rPr>
                      </a:br>
                      <a:r>
                        <a:rPr lang="tr-TR" sz="1200" b="1" u="none" strike="noStrike" dirty="0">
                          <a:effectLst/>
                        </a:rPr>
                        <a:t>(ders saati)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ÖN KOŞUL  MODÜL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80" marR="9180" marT="9180" marB="0" anchor="ctr"/>
                </a:tc>
                <a:extLst>
                  <a:ext uri="{0D108BD9-81ED-4DB2-BD59-A6C34878D82A}">
                    <a16:rowId xmlns="" xmlns:a16="http://schemas.microsoft.com/office/drawing/2014/main" val="621096113"/>
                  </a:ext>
                </a:extLst>
              </a:tr>
              <a:tr h="220339">
                <a:tc rowSpan="17">
                  <a:txBody>
                    <a:bodyPr/>
                    <a:lstStyle/>
                    <a:p>
                      <a:pPr algn="ctr" rtl="0" fontAlgn="ctr"/>
                      <a:r>
                        <a:rPr lang="tr-TR" sz="1400" b="1" u="none" strike="noStrike" dirty="0">
                          <a:effectLst/>
                        </a:rPr>
                        <a:t>BİLİŞİM TEKNOLOJİLERİ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tr-TR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BİLİŞİM TEKNOLOJİLERİNİN TEMELLERİ</a:t>
                      </a:r>
                      <a:endParaRPr lang="tr-TR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 dirty="0">
                          <a:effectLst/>
                        </a:rPr>
                        <a:t>0613BTE012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 dirty="0">
                          <a:effectLst/>
                        </a:rPr>
                        <a:t>İÇ DONANIM BİRİMLERİ 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40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İŞ SAĞLIĞI VE GÜVENLİĞİ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extLst>
                  <a:ext uri="{0D108BD9-81ED-4DB2-BD59-A6C34878D82A}">
                    <a16:rowId xmlns="" xmlns:a16="http://schemas.microsoft.com/office/drawing/2014/main" val="3267659830"/>
                  </a:ext>
                </a:extLst>
              </a:tr>
              <a:tr h="2203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0613BTE011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DIŞ DONANIM BİRİMLERİ 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30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İŞ SAĞLIĞI VE GÜVENLİĞİ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extLst>
                  <a:ext uri="{0D108BD9-81ED-4DB2-BD59-A6C34878D82A}">
                    <a16:rowId xmlns="" xmlns:a16="http://schemas.microsoft.com/office/drawing/2014/main" val="1241604021"/>
                  </a:ext>
                </a:extLst>
              </a:tr>
              <a:tr h="2203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0613BTE014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İŞLETİM SİSTEMİ KURULUMU 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30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İŞ SAĞLIĞI VE GÜVENLİĞİ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extLst>
                  <a:ext uri="{0D108BD9-81ED-4DB2-BD59-A6C34878D82A}">
                    <a16:rowId xmlns="" xmlns:a16="http://schemas.microsoft.com/office/drawing/2014/main" val="267620239"/>
                  </a:ext>
                </a:extLst>
              </a:tr>
              <a:tr h="2203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0613BTE013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İŞLETİM SİSTEMİ KULLANIMI 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30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İŞ SAĞLIĞI VE GÜVENLİĞİ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extLst>
                  <a:ext uri="{0D108BD9-81ED-4DB2-BD59-A6C34878D82A}">
                    <a16:rowId xmlns="" xmlns:a16="http://schemas.microsoft.com/office/drawing/2014/main" val="978481076"/>
                  </a:ext>
                </a:extLst>
              </a:tr>
              <a:tr h="2203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 dirty="0">
                          <a:effectLst/>
                        </a:rPr>
                        <a:t>0613BTE009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 dirty="0">
                          <a:effectLst/>
                        </a:rPr>
                        <a:t>AĞ TEMELLERİ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30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İŞ SAĞLIĞI VE GÜVENLİĞİ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extLst>
                  <a:ext uri="{0D108BD9-81ED-4DB2-BD59-A6C34878D82A}">
                    <a16:rowId xmlns="" xmlns:a16="http://schemas.microsoft.com/office/drawing/2014/main" val="1955839010"/>
                  </a:ext>
                </a:extLst>
              </a:tr>
              <a:tr h="34754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 dirty="0">
                          <a:effectLst/>
                        </a:rPr>
                        <a:t>0613BTE010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 dirty="0">
                          <a:effectLst/>
                        </a:rPr>
                        <a:t>BİLİŞİMDE İLERİ TEKNOLOJİ KAVRAMLARI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 dirty="0">
                          <a:effectLst/>
                        </a:rPr>
                        <a:t>20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İŞ SAĞLIĞI VE GÜVENLİĞİ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extLst>
                  <a:ext uri="{0D108BD9-81ED-4DB2-BD59-A6C34878D82A}">
                    <a16:rowId xmlns="" xmlns:a16="http://schemas.microsoft.com/office/drawing/2014/main" val="2588456315"/>
                  </a:ext>
                </a:extLst>
              </a:tr>
              <a:tr h="2203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tr-TR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OFİS PROGRAMLARI</a:t>
                      </a:r>
                      <a:endParaRPr lang="tr-TR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0613BTE093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KELİME İŞLEMCİ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22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İŞ SAĞLIĞI VE GÜVENLİĞİ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extLst>
                  <a:ext uri="{0D108BD9-81ED-4DB2-BD59-A6C34878D82A}">
                    <a16:rowId xmlns="" xmlns:a16="http://schemas.microsoft.com/office/drawing/2014/main" val="3776867076"/>
                  </a:ext>
                </a:extLst>
              </a:tr>
              <a:tr h="2203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0613BTE092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ELEKTRONİK TABLOLAMA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34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İŞ SAĞLIĞI VE GÜVENLİĞİ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extLst>
                  <a:ext uri="{0D108BD9-81ED-4DB2-BD59-A6C34878D82A}">
                    <a16:rowId xmlns="" xmlns:a16="http://schemas.microsoft.com/office/drawing/2014/main" val="2873295953"/>
                  </a:ext>
                </a:extLst>
              </a:tr>
              <a:tr h="2203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0613BTE094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SUNU HAZIRLAMA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16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İŞ SAĞLIĞI VE GÜVENLİĞİ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extLst>
                  <a:ext uri="{0D108BD9-81ED-4DB2-BD59-A6C34878D82A}">
                    <a16:rowId xmlns="" xmlns:a16="http://schemas.microsoft.com/office/drawing/2014/main" val="3348190113"/>
                  </a:ext>
                </a:extLst>
              </a:tr>
              <a:tr h="2203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tr-TR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PROGRAMLAMA TEMELLERİ</a:t>
                      </a:r>
                      <a:endParaRPr lang="tr-TR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0613BTE020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PROBLEM ÇÖZME VE ALGORİTMALAR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22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İŞ SAĞLIĞI VE GÜVENLİĞİ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extLst>
                  <a:ext uri="{0D108BD9-81ED-4DB2-BD59-A6C34878D82A}">
                    <a16:rowId xmlns="" xmlns:a16="http://schemas.microsoft.com/office/drawing/2014/main" val="4167037480"/>
                  </a:ext>
                </a:extLst>
              </a:tr>
              <a:tr h="2203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0613BTE015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BLOK TABANLI PROGRAMLAMA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22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İŞ SAĞLIĞI VE GÜVENLİĞİ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extLst>
                  <a:ext uri="{0D108BD9-81ED-4DB2-BD59-A6C34878D82A}">
                    <a16:rowId xmlns="" xmlns:a16="http://schemas.microsoft.com/office/drawing/2014/main" val="2296864884"/>
                  </a:ext>
                </a:extLst>
              </a:tr>
              <a:tr h="2203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tr-TR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DİJİTAL TASARIM</a:t>
                      </a:r>
                      <a:endParaRPr lang="tr-TR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0613BTE084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DİJİTAL TASARIM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24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İŞ SAĞLIĞI VE GÜVENLİĞİ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extLst>
                  <a:ext uri="{0D108BD9-81ED-4DB2-BD59-A6C34878D82A}">
                    <a16:rowId xmlns="" xmlns:a16="http://schemas.microsoft.com/office/drawing/2014/main" val="3081461826"/>
                  </a:ext>
                </a:extLst>
              </a:tr>
              <a:tr h="2203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0613BTE085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HAZIR WEB SAYFASI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24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İŞ SAĞLIĞI VE GÜVENLİĞİ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extLst>
                  <a:ext uri="{0D108BD9-81ED-4DB2-BD59-A6C34878D82A}">
                    <a16:rowId xmlns="" xmlns:a16="http://schemas.microsoft.com/office/drawing/2014/main" val="2649787172"/>
                  </a:ext>
                </a:extLst>
              </a:tr>
              <a:tr h="22033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0613BTE086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ANİMASYON HAZIRLAMA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24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İŞ SAĞLIĞI VE GÜVENLİĞİ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extLst>
                  <a:ext uri="{0D108BD9-81ED-4DB2-BD59-A6C34878D82A}">
                    <a16:rowId xmlns="" xmlns:a16="http://schemas.microsoft.com/office/drawing/2014/main" val="4168552223"/>
                  </a:ext>
                </a:extLst>
              </a:tr>
              <a:tr h="34754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tr-TR" sz="12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ROBOTİK VE KODLAMA</a:t>
                      </a:r>
                      <a:endParaRPr lang="tr-TR" sz="12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0613BTE046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ROBOTİK İÇİN MİKRODENETLEYİCİ KART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36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İŞ SAĞLIĞI VE GÜVENLİĞİ 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extLst>
                  <a:ext uri="{0D108BD9-81ED-4DB2-BD59-A6C34878D82A}">
                    <a16:rowId xmlns="" xmlns:a16="http://schemas.microsoft.com/office/drawing/2014/main" val="3716875425"/>
                  </a:ext>
                </a:extLst>
              </a:tr>
              <a:tr h="34754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0613BTE047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MİKRODENETLEYİCİ KART PROGRAMLAMA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36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İŞ SAĞLIĞI VE GÜVENLİĞİ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extLst>
                  <a:ext uri="{0D108BD9-81ED-4DB2-BD59-A6C34878D82A}">
                    <a16:rowId xmlns="" xmlns:a16="http://schemas.microsoft.com/office/drawing/2014/main" val="1790579428"/>
                  </a:ext>
                </a:extLst>
              </a:tr>
              <a:tr h="10595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0613BTE048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>
                          <a:effectLst/>
                        </a:rPr>
                        <a:t>ROBOTİK TABANLI PROJE GELİŞTİRME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200" u="none" strike="noStrike">
                          <a:effectLst/>
                        </a:rPr>
                        <a:t>36</a:t>
                      </a:r>
                      <a:endParaRPr lang="tr-T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r-TR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İŞ SAĞLIĞI VE GÜVENLİĞİ-ROBOTİK İÇİN MİKRODENETLEYİCİ KART-MİKRODENETLEYİCİ KART PROGRAMLAMA</a:t>
                      </a:r>
                      <a:endParaRPr lang="tr-TR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0" marR="9180" marT="9180" marB="0" anchor="ctr"/>
                </a:tc>
                <a:extLst>
                  <a:ext uri="{0D108BD9-81ED-4DB2-BD59-A6C34878D82A}">
                    <a16:rowId xmlns="" xmlns:a16="http://schemas.microsoft.com/office/drawing/2014/main" val="3708930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9766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65CEB84E-9CC4-C0BA-9D81-47FF085D9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2886" y="155363"/>
            <a:ext cx="9391726" cy="1785147"/>
          </a:xfrm>
        </p:spPr>
        <p:txBody>
          <a:bodyPr/>
          <a:lstStyle/>
          <a:p>
            <a:r>
              <a:rPr lang="tr-TR" sz="3600" b="1" i="0" dirty="0">
                <a:solidFill>
                  <a:srgbClr val="000000"/>
                </a:solidFill>
                <a:effectLst/>
                <a:latin typeface="TimesNewRomanPS-BoldMT"/>
              </a:rPr>
              <a:t>         ALAN ve KURS MODÜLLERİ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="" xmlns:a16="http://schemas.microsoft.com/office/drawing/2014/main" id="{BE1ECE35-434A-697C-CFF8-2451B5864F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832377"/>
              </p:ext>
            </p:extLst>
          </p:nvPr>
        </p:nvGraphicFramePr>
        <p:xfrm>
          <a:off x="1167898" y="806824"/>
          <a:ext cx="11024102" cy="7029745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280554">
                  <a:extLst>
                    <a:ext uri="{9D8B030D-6E8A-4147-A177-3AD203B41FA5}">
                      <a16:colId xmlns="" xmlns:a16="http://schemas.microsoft.com/office/drawing/2014/main" val="2865977543"/>
                    </a:ext>
                  </a:extLst>
                </a:gridCol>
                <a:gridCol w="1500436">
                  <a:extLst>
                    <a:ext uri="{9D8B030D-6E8A-4147-A177-3AD203B41FA5}">
                      <a16:colId xmlns="" xmlns:a16="http://schemas.microsoft.com/office/drawing/2014/main" val="1474405311"/>
                    </a:ext>
                  </a:extLst>
                </a:gridCol>
                <a:gridCol w="1021464">
                  <a:extLst>
                    <a:ext uri="{9D8B030D-6E8A-4147-A177-3AD203B41FA5}">
                      <a16:colId xmlns="" xmlns:a16="http://schemas.microsoft.com/office/drawing/2014/main" val="1600264917"/>
                    </a:ext>
                  </a:extLst>
                </a:gridCol>
                <a:gridCol w="3429270">
                  <a:extLst>
                    <a:ext uri="{9D8B030D-6E8A-4147-A177-3AD203B41FA5}">
                      <a16:colId xmlns="" xmlns:a16="http://schemas.microsoft.com/office/drawing/2014/main" val="3175917472"/>
                    </a:ext>
                  </a:extLst>
                </a:gridCol>
                <a:gridCol w="741449">
                  <a:extLst>
                    <a:ext uri="{9D8B030D-6E8A-4147-A177-3AD203B41FA5}">
                      <a16:colId xmlns="" xmlns:a16="http://schemas.microsoft.com/office/drawing/2014/main" val="1067735076"/>
                    </a:ext>
                  </a:extLst>
                </a:gridCol>
                <a:gridCol w="3050929">
                  <a:extLst>
                    <a:ext uri="{9D8B030D-6E8A-4147-A177-3AD203B41FA5}">
                      <a16:colId xmlns="" xmlns:a16="http://schemas.microsoft.com/office/drawing/2014/main" val="1250656009"/>
                    </a:ext>
                  </a:extLst>
                </a:gridCol>
              </a:tblGrid>
              <a:tr h="373981">
                <a:tc rowSpan="13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4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YİYECEK  İÇECEK HİZMETLERİ</a:t>
                      </a: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TEMEL YİYECEK ÜRETİMİ</a:t>
                      </a:r>
                      <a:endParaRPr lang="tr-TR" sz="12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1013YIH127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MUTFAK İLKELERİ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8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4577857"/>
                  </a:ext>
                </a:extLst>
              </a:tr>
              <a:tr h="4469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1013YIH018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YUMURTA PİŞİRME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18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br>
                        <a:rPr lang="tr-TR" sz="1200" b="1" u="none" strike="noStrike" dirty="0">
                          <a:effectLst/>
                        </a:rPr>
                      </a:br>
                      <a:r>
                        <a:rPr lang="tr-T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MUTFAK İLKELERİ  (YİYECEK İÇECEK HİZMETLERİ)</a:t>
                      </a:r>
                      <a:endParaRPr lang="tr-T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6204272"/>
                  </a:ext>
                </a:extLst>
              </a:tr>
              <a:tr h="4469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1013YIH015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KOLAY HAMUR İŞLERİ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24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br>
                        <a:rPr lang="tr-TR" sz="1200" b="1" u="none" strike="noStrike" dirty="0">
                          <a:effectLst/>
                        </a:rPr>
                      </a:br>
                      <a:r>
                        <a:rPr lang="tr-TR" sz="1200" b="1" u="none" strike="noStrike" dirty="0">
                          <a:effectLst/>
                        </a:rPr>
                        <a:t>MUTFAK İLKELERİ  (YİYECEK İÇECEK HİZMETLERİ)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82555021"/>
                  </a:ext>
                </a:extLst>
              </a:tr>
              <a:tr h="4469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1013YIH014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FOND VE TEMEL ÇORBALAR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24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smtClean="0">
                          <a:effectLst/>
                        </a:rPr>
                        <a:t>İŞ SAĞLIĞI VE GÜVENLİĞİ</a:t>
                      </a:r>
                      <a:br>
                        <a:rPr lang="tr-TR" sz="1200" b="1" u="none" strike="noStrike" smtClean="0">
                          <a:effectLst/>
                        </a:rPr>
                      </a:br>
                      <a:r>
                        <a:rPr lang="tr-TR" sz="1200" b="1" u="none" strike="noStrike" smtClean="0">
                          <a:solidFill>
                            <a:srgbClr val="FF0000"/>
                          </a:solidFill>
                          <a:effectLst/>
                        </a:rPr>
                        <a:t>MUTFAK İLKELERİ  (YİYECEK İÇECEK HİZMETLERİ)</a:t>
                      </a:r>
                      <a:endParaRPr lang="tr-T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84594965"/>
                  </a:ext>
                </a:extLst>
              </a:tr>
              <a:tr h="4469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1013YIH017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SEBZELERİ PİŞİRMEYE HAZIRLAMA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18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smtClean="0">
                          <a:effectLst/>
                        </a:rPr>
                        <a:t>İŞ SAĞLIĞI VE GÜVENLİĞİ</a:t>
                      </a:r>
                      <a:br>
                        <a:rPr lang="tr-TR" sz="1200" b="1" u="none" strike="noStrike" smtClean="0">
                          <a:effectLst/>
                        </a:rPr>
                      </a:br>
                      <a:r>
                        <a:rPr lang="tr-TR" sz="1200" b="1" u="none" strike="noStrike" smtClean="0">
                          <a:solidFill>
                            <a:srgbClr val="FF0000"/>
                          </a:solidFill>
                          <a:effectLst/>
                        </a:rPr>
                        <a:t>MUTFAK İLKELERİ  (YİYECEK İÇECEK HİZMETLERİ)</a:t>
                      </a:r>
                      <a:endParaRPr lang="tr-T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46511066"/>
                  </a:ext>
                </a:extLst>
              </a:tr>
              <a:tr h="4469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1013YIH016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SEBZE GARNİTÜRLERİ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36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smtClean="0">
                          <a:effectLst/>
                        </a:rPr>
                        <a:t>İŞ SAĞLIĞI VE GÜVENLİĞİ</a:t>
                      </a:r>
                      <a:br>
                        <a:rPr lang="tr-TR" sz="1200" b="1" u="none" strike="noStrike" smtClean="0">
                          <a:effectLst/>
                        </a:rPr>
                      </a:br>
                      <a:r>
                        <a:rPr lang="tr-TR" sz="1200" b="1" u="none" strike="noStrike" smtClean="0">
                          <a:solidFill>
                            <a:srgbClr val="FF0000"/>
                          </a:solidFill>
                          <a:effectLst/>
                        </a:rPr>
                        <a:t>MUTFAK İLKELERİ  (YİYECEK İÇECEK HİZMETLERİ)</a:t>
                      </a:r>
                      <a:endParaRPr lang="tr-T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45653875"/>
                  </a:ext>
                </a:extLst>
              </a:tr>
              <a:tr h="4469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SERVİS HAZIRLIKLARI</a:t>
                      </a:r>
                      <a:endParaRPr lang="tr-TR" sz="12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1013YIH011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SALON DÜZENLEMESİ 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24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smtClean="0">
                          <a:effectLst/>
                        </a:rPr>
                        <a:t>İŞ SAĞLIĞI VE GÜVENLİĞİ</a:t>
                      </a:r>
                      <a:br>
                        <a:rPr lang="tr-TR" sz="1200" b="1" u="none" strike="noStrike" smtClean="0">
                          <a:effectLst/>
                        </a:rPr>
                      </a:br>
                      <a:r>
                        <a:rPr lang="tr-TR" sz="1200" b="1" u="none" strike="noStrike" smtClean="0">
                          <a:solidFill>
                            <a:srgbClr val="FF0000"/>
                          </a:solidFill>
                          <a:effectLst/>
                        </a:rPr>
                        <a:t>MUTFAK İLKELERİ  (YİYECEK İÇECEK HİZMETLERİ)</a:t>
                      </a:r>
                      <a:endParaRPr lang="tr-T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68300100"/>
                  </a:ext>
                </a:extLst>
              </a:tr>
              <a:tr h="4469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1013YIH009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MASA ÜSTÜ SERVİS TAKIMLARI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16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 smtClean="0">
                          <a:effectLst/>
                        </a:rPr>
                        <a:t>İŞ SAĞLIĞI VE GÜVENLİĞİ</a:t>
                      </a:r>
                      <a:br>
                        <a:rPr lang="tr-TR" sz="1200" b="1" u="none" strike="noStrike" dirty="0" smtClean="0">
                          <a:effectLst/>
                        </a:rPr>
                      </a:br>
                      <a:r>
                        <a:rPr lang="tr-TR" sz="12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MUTFAK İLKELERİ  (YİYECEK İÇECEK HİZMETLERİ)</a:t>
                      </a:r>
                      <a:endParaRPr lang="tr-T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19979390"/>
                  </a:ext>
                </a:extLst>
              </a:tr>
              <a:tr h="4469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1013YIH007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KUVER AÇMA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24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smtClean="0">
                          <a:effectLst/>
                        </a:rPr>
                        <a:t>İŞ SAĞLIĞI VE GÜVENLİĞİ</a:t>
                      </a:r>
                      <a:br>
                        <a:rPr lang="tr-TR" sz="1200" b="1" u="none" strike="noStrike" smtClean="0">
                          <a:effectLst/>
                        </a:rPr>
                      </a:br>
                      <a:r>
                        <a:rPr lang="tr-TR" sz="1200" b="1" u="none" strike="noStrike" smtClean="0">
                          <a:solidFill>
                            <a:srgbClr val="FF0000"/>
                          </a:solidFill>
                          <a:effectLst/>
                        </a:rPr>
                        <a:t>MUTFAK İLKELERİ  (YİYECEK İÇECEK HİZMETLERİ)</a:t>
                      </a:r>
                      <a:endParaRPr lang="tr-T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84453994"/>
                  </a:ext>
                </a:extLst>
              </a:tr>
              <a:tr h="4469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1013YIH012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TAŞIMA VE BOŞ TOPLAMA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16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smtClean="0">
                          <a:effectLst/>
                        </a:rPr>
                        <a:t>İŞ SAĞLIĞI VE GÜVENLİĞİ</a:t>
                      </a:r>
                      <a:br>
                        <a:rPr lang="tr-TR" sz="1200" b="1" u="none" strike="noStrike" smtClean="0">
                          <a:effectLst/>
                        </a:rPr>
                      </a:br>
                      <a:r>
                        <a:rPr lang="tr-TR" sz="1200" b="1" u="none" strike="noStrike" smtClean="0">
                          <a:solidFill>
                            <a:srgbClr val="FF0000"/>
                          </a:solidFill>
                          <a:effectLst/>
                        </a:rPr>
                        <a:t>MUTFAK İLKELERİ  (YİYECEK İÇECEK HİZMETLERİ)</a:t>
                      </a:r>
                      <a:endParaRPr lang="tr-T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77827615"/>
                  </a:ext>
                </a:extLst>
              </a:tr>
              <a:tr h="4469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1013YIH008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MASA ÖRTÜLERİ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12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smtClean="0">
                          <a:effectLst/>
                        </a:rPr>
                        <a:t>İŞ SAĞLIĞI VE GÜVENLİĞİ</a:t>
                      </a:r>
                      <a:br>
                        <a:rPr lang="tr-TR" sz="1200" b="1" u="none" strike="noStrike" smtClean="0">
                          <a:effectLst/>
                        </a:rPr>
                      </a:br>
                      <a:r>
                        <a:rPr lang="tr-TR" sz="1200" b="1" u="none" strike="noStrike" smtClean="0">
                          <a:solidFill>
                            <a:srgbClr val="FF0000"/>
                          </a:solidFill>
                          <a:effectLst/>
                        </a:rPr>
                        <a:t>MUTFAK İLKELERİ  (YİYECEK İÇECEK HİZMETLERİ)</a:t>
                      </a:r>
                      <a:endParaRPr lang="tr-T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84045401"/>
                  </a:ext>
                </a:extLst>
              </a:tr>
              <a:tr h="4469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1013YIH010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PEÇETELER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12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smtClean="0">
                          <a:effectLst/>
                        </a:rPr>
                        <a:t>İŞ SAĞLIĞI VE GÜVENLİĞİ</a:t>
                      </a:r>
                      <a:br>
                        <a:rPr lang="tr-TR" sz="1200" b="1" u="none" strike="noStrike" smtClean="0">
                          <a:effectLst/>
                        </a:rPr>
                      </a:br>
                      <a:r>
                        <a:rPr lang="tr-TR" sz="1200" b="1" u="none" strike="noStrike" smtClean="0">
                          <a:solidFill>
                            <a:srgbClr val="FF0000"/>
                          </a:solidFill>
                          <a:effectLst/>
                        </a:rPr>
                        <a:t>MUTFAK İLKELERİ  (YİYECEK İÇECEK HİZMETLERİ)</a:t>
                      </a:r>
                      <a:endParaRPr lang="tr-T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8132731"/>
                  </a:ext>
                </a:extLst>
              </a:tr>
              <a:tr h="4469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1013YIH005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İÇECEK BANKOSU HAZIRLIKLARI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16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 smtClean="0">
                          <a:effectLst/>
                        </a:rPr>
                        <a:t>İŞ SAĞLIĞI VE GÜVENLİĞİ</a:t>
                      </a:r>
                      <a:br>
                        <a:rPr lang="tr-TR" sz="1200" b="1" u="none" strike="noStrike" dirty="0" smtClean="0">
                          <a:effectLst/>
                        </a:rPr>
                      </a:br>
                      <a:r>
                        <a:rPr lang="tr-TR" sz="12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MUTFAK İLKELERİ  (YİYECEK İÇECEK HİZMETLERİ)</a:t>
                      </a:r>
                      <a:endParaRPr lang="tr-T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007" marR="6007" marT="6007" marB="0" anchor="ctr"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78593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829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4539602A-B21C-C12A-2383-EA4AFC090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9518" y="142043"/>
            <a:ext cx="8884179" cy="1471188"/>
          </a:xfrm>
        </p:spPr>
        <p:txBody>
          <a:bodyPr/>
          <a:lstStyle/>
          <a:p>
            <a:r>
              <a:rPr lang="tr-TR" sz="3600" b="1" i="0" dirty="0">
                <a:solidFill>
                  <a:srgbClr val="000000"/>
                </a:solidFill>
                <a:effectLst/>
                <a:latin typeface="TimesNewRomanPS-BoldMT"/>
              </a:rPr>
              <a:t>      ALAN ve KURS MODÜLLERİ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="" xmlns:a16="http://schemas.microsoft.com/office/drawing/2014/main" id="{CBB597E8-1605-D9F6-409C-4167641E28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2656666"/>
              </p:ext>
            </p:extLst>
          </p:nvPr>
        </p:nvGraphicFramePr>
        <p:xfrm>
          <a:off x="665826" y="932155"/>
          <a:ext cx="11274640" cy="5593506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209996">
                  <a:extLst>
                    <a:ext uri="{9D8B030D-6E8A-4147-A177-3AD203B41FA5}">
                      <a16:colId xmlns="" xmlns:a16="http://schemas.microsoft.com/office/drawing/2014/main" val="920376695"/>
                    </a:ext>
                  </a:extLst>
                </a:gridCol>
                <a:gridCol w="1209996">
                  <a:extLst>
                    <a:ext uri="{9D8B030D-6E8A-4147-A177-3AD203B41FA5}">
                      <a16:colId xmlns="" xmlns:a16="http://schemas.microsoft.com/office/drawing/2014/main" val="3409275813"/>
                    </a:ext>
                  </a:extLst>
                </a:gridCol>
                <a:gridCol w="789065">
                  <a:extLst>
                    <a:ext uri="{9D8B030D-6E8A-4147-A177-3AD203B41FA5}">
                      <a16:colId xmlns="" xmlns:a16="http://schemas.microsoft.com/office/drawing/2014/main" val="3135089606"/>
                    </a:ext>
                  </a:extLst>
                </a:gridCol>
                <a:gridCol w="2408222">
                  <a:extLst>
                    <a:ext uri="{9D8B030D-6E8A-4147-A177-3AD203B41FA5}">
                      <a16:colId xmlns="" xmlns:a16="http://schemas.microsoft.com/office/drawing/2014/main" val="815132287"/>
                    </a:ext>
                  </a:extLst>
                </a:gridCol>
                <a:gridCol w="896293">
                  <a:extLst>
                    <a:ext uri="{9D8B030D-6E8A-4147-A177-3AD203B41FA5}">
                      <a16:colId xmlns="" xmlns:a16="http://schemas.microsoft.com/office/drawing/2014/main" val="1092735401"/>
                    </a:ext>
                  </a:extLst>
                </a:gridCol>
                <a:gridCol w="4761068">
                  <a:extLst>
                    <a:ext uri="{9D8B030D-6E8A-4147-A177-3AD203B41FA5}">
                      <a16:colId xmlns="" xmlns:a16="http://schemas.microsoft.com/office/drawing/2014/main" val="1859280745"/>
                    </a:ext>
                  </a:extLst>
                </a:gridCol>
              </a:tblGrid>
              <a:tr h="189500">
                <a:tc rowSpan="24"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</a:rPr>
                        <a:t>EL SANATLARI TEKNOLOJİSİ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GELENEKSEL TÜRK EL SANATLARI</a:t>
                      </a:r>
                      <a:endParaRPr lang="tr-TR" sz="12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 dirty="0">
                          <a:effectLst/>
                        </a:rPr>
                        <a:t>0214EST004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>
                          <a:effectLst/>
                        </a:rPr>
                        <a:t>GELENEKSEL TÜRK GİYSİ AKSESUARLARI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24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İŞ SAĞLIĞI VE GÜVENLİĞİ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31261232"/>
                  </a:ext>
                </a:extLst>
              </a:tr>
              <a:tr h="2224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 dirty="0">
                          <a:effectLst/>
                        </a:rPr>
                        <a:t>0214EST005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GELENEKSEL TÜRK İŞLEME SANATLARI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 dirty="0">
                          <a:effectLst/>
                        </a:rPr>
                        <a:t>18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İŞ SAĞLIĞI VE GÜVENLİĞİ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0214182"/>
                  </a:ext>
                </a:extLst>
              </a:tr>
              <a:tr h="2224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 dirty="0">
                          <a:effectLst/>
                        </a:rPr>
                        <a:t>0214EST006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GELENEKSEL TÜRK SÜSLEME SANATLARI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12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İŞ SAĞLIĞI VE GÜVENLİĞİ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32962751"/>
                  </a:ext>
                </a:extLst>
              </a:tr>
              <a:tr h="2224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0214EST003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GELENEKSEL TÜRK DOKUMA SANATLARI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 dirty="0">
                          <a:effectLst/>
                        </a:rPr>
                        <a:t>12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İŞ SAĞLIĞI VE GÜVENLİĞİ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02005331"/>
                  </a:ext>
                </a:extLst>
              </a:tr>
              <a:tr h="2224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 smtClean="0">
                          <a:solidFill>
                            <a:srgbClr val="00B0F0"/>
                          </a:solidFill>
                          <a:effectLst/>
                        </a:rPr>
                        <a:t>TEMEL</a:t>
                      </a:r>
                    </a:p>
                    <a:p>
                      <a:pPr algn="ctr" fontAlgn="ctr"/>
                      <a:r>
                        <a:rPr lang="tr-TR" sz="1200" b="1" u="none" strike="noStrike" dirty="0" smtClean="0">
                          <a:solidFill>
                            <a:srgbClr val="00B0F0"/>
                          </a:solidFill>
                          <a:effectLst/>
                        </a:rPr>
                        <a:t>TEKNİKLER</a:t>
                      </a:r>
                      <a:endParaRPr lang="tr-TR" sz="12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0214EST016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>
                          <a:effectLst/>
                        </a:rPr>
                        <a:t>NAKIŞTA İŞLEMEYE HAZIRLIK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 dirty="0">
                          <a:effectLst/>
                        </a:rPr>
                        <a:t>21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İŞ SAĞLIĞI VE GÜVENLİĞ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67680565"/>
                  </a:ext>
                </a:extLst>
              </a:tr>
              <a:tr h="2224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0214EST007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>
                          <a:effectLst/>
                        </a:rPr>
                        <a:t>BASİT NAKIŞ TEMEL İĞNE TEKNİKLERİ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21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İŞ SAĞLIĞI VE GÜVENLİĞİ-NAKIŞTA İŞLEMEYE HAZIRLIK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29107718"/>
                  </a:ext>
                </a:extLst>
              </a:tr>
              <a:tr h="2224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0214EST019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>
                          <a:effectLst/>
                        </a:rPr>
                        <a:t>PUL BONCUK DİKİŞLERİ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18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İŞ SAĞLIĞI VE GÜVENLİĞİ-NAKIŞTA İŞLEMEYE HAZIRLIK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94610259"/>
                  </a:ext>
                </a:extLst>
              </a:tr>
              <a:tr h="2224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0214EST014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>
                          <a:effectLst/>
                        </a:rPr>
                        <a:t>MAKROMEDE TEMEL DÜĞÜM TEKNİKLERİ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14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İŞ SAĞLIĞI VE GÜVENLİĞİ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73736308"/>
                  </a:ext>
                </a:extLst>
              </a:tr>
              <a:tr h="2224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0214EST013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MAKROMEDE FANTEZİ DÜĞÜM TEKNİKLERİ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14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İŞ SAĞLIĞI VE GÜVENLİĞİ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5711515"/>
                  </a:ext>
                </a:extLst>
              </a:tr>
              <a:tr h="2224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0214EST018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>
                          <a:effectLst/>
                        </a:rPr>
                        <a:t>OYUNCAK BEBEK 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14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İŞ SAĞLIĞI VE GÜVENLİĞİ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19792160"/>
                  </a:ext>
                </a:extLst>
              </a:tr>
              <a:tr h="2224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0214EST011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KİRKİTLİ DOKUMALARDA BASİT DESEN ÇİZİMLERİ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14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İŞ SAĞLIĞI VE GÜVENLİĞİ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82792800"/>
                  </a:ext>
                </a:extLst>
              </a:tr>
              <a:tr h="2224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KİRKİTLİ DOKUMALAR</a:t>
                      </a:r>
                      <a:endParaRPr lang="tr-TR" sz="12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0214EST057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>
                          <a:effectLst/>
                        </a:rPr>
                        <a:t>KİRKİTLİ DOKUMALARDA ÇÖZGÜ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14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İŞ SAĞLIĞI VE GÜVENLİĞİ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25704978"/>
                  </a:ext>
                </a:extLst>
              </a:tr>
              <a:tr h="2224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0214EST058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>
                          <a:effectLst/>
                        </a:rPr>
                        <a:t>KİRKİTLİ DOKUMAYA HAZIRLIK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28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İŞ SAĞLIĞI VE GÜVENLİĞİ 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10424759"/>
                  </a:ext>
                </a:extLst>
              </a:tr>
              <a:tr h="36671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 dirty="0">
                          <a:effectLst/>
                        </a:rPr>
                        <a:t>0214EST054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>
                          <a:effectLst/>
                        </a:rPr>
                        <a:t>KİLİM DOKUMA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 dirty="0">
                          <a:effectLst/>
                        </a:rPr>
                        <a:t>56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İŞ SAĞLIĞI VE GÜVENLİĞ-KİRKİTLİ DOKUMALARDA BASİT DESEN ÇİZİMLERİ-KİRKİTLİ DOKUMALARDA ÇÖZGÜ-KİRKİTLİ DOKUMAYA HAZIRLIK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32752928"/>
                  </a:ext>
                </a:extLst>
              </a:tr>
              <a:tr h="36671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0214EST052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>
                          <a:effectLst/>
                        </a:rPr>
                        <a:t>CİCİM DOKUMA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28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İŞ SAĞLIĞI VE GÜVENLİĞ-KİRKİTLİ DOKUMALARDA BASİT DESEN ÇİZİMLERİ-KİRKİTLİ DOKUMALARDA ÇÖZGÜ-KİRKİTLİ DOKUMAYA HAZIRLIK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71907530"/>
                  </a:ext>
                </a:extLst>
              </a:tr>
              <a:tr h="2224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ÇARPANA DOKUMA</a:t>
                      </a:r>
                      <a:endParaRPr lang="tr-TR" sz="12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0214EST170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>
                          <a:effectLst/>
                        </a:rPr>
                        <a:t>ÇARPANA DOKUMADA DESEN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36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İŞ SAĞLIĞI VE GÜVENLİĞİ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47569553"/>
                  </a:ext>
                </a:extLst>
              </a:tr>
              <a:tr h="2224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0214EST169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>
                          <a:effectLst/>
                        </a:rPr>
                        <a:t>ÇARPANA DOKUMA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72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İŞ SAĞLIĞI VE GÜVENLİĞİ-ÇARPANA DOKUMADA DESEN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297498343"/>
                  </a:ext>
                </a:extLst>
              </a:tr>
              <a:tr h="2224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BİTKİSEL ÖRÜCÜLÜK</a:t>
                      </a:r>
                      <a:endParaRPr lang="tr-TR" sz="12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0214EST092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>
                          <a:effectLst/>
                        </a:rPr>
                        <a:t>BİTKİSEL ÖRÜCÜLÜĞE HAZIRLIK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6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İŞ SAĞLIĞI VE GÜVENLİĞİ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18633802"/>
                  </a:ext>
                </a:extLst>
              </a:tr>
              <a:tr h="2224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0214EST095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>
                          <a:effectLst/>
                        </a:rPr>
                        <a:t>SEPET ÖRME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21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İŞ SAĞLIĞI VE GÜVENLİĞİ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37221761"/>
                  </a:ext>
                </a:extLst>
              </a:tr>
              <a:tr h="2224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0214EST096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>
                          <a:effectLst/>
                        </a:rPr>
                        <a:t>ŞERİT ÖRME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21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İŞ SAĞLIĞI VE GÜVENLİĞİ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03267325"/>
                  </a:ext>
                </a:extLst>
              </a:tr>
              <a:tr h="2224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0214EST094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>
                          <a:effectLst/>
                        </a:rPr>
                        <a:t>HASIR ÖRME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9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İŞ SAĞLIĞI VE GÜVENLİĞİ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95602483"/>
                  </a:ext>
                </a:extLst>
              </a:tr>
              <a:tr h="2224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0214EST091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>
                          <a:effectLst/>
                        </a:rPr>
                        <a:t>ARAP HASIRI (BALIKSIRTI) ÖRME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15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İŞ SAĞLIĞI VE GÜVENLİĞİ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91531314"/>
                  </a:ext>
                </a:extLst>
              </a:tr>
              <a:tr h="2224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EV AKSESUARLARI</a:t>
                      </a:r>
                      <a:endParaRPr lang="tr-TR" sz="12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0214EST026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>
                          <a:effectLst/>
                        </a:rPr>
                        <a:t>MİS SABUN 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b="1" u="none" strike="noStrike">
                          <a:effectLst/>
                        </a:rPr>
                        <a:t>70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b="1" u="none" strike="noStrike" dirty="0">
                          <a:effectLst/>
                        </a:rPr>
                        <a:t>İŞ SAĞLIĞI VE GÜVENLİĞİ</a:t>
                      </a:r>
                      <a:endParaRPr lang="tr-TR" sz="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33185202"/>
                  </a:ext>
                </a:extLst>
              </a:tr>
              <a:tr h="2224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0214EST027</a:t>
                      </a:r>
                      <a:endParaRPr lang="tr-TR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u="none" strike="noStrike">
                          <a:effectLst/>
                        </a:rPr>
                        <a:t>TAŞ BOYAMA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800" u="none" strike="noStrike">
                          <a:effectLst/>
                        </a:rPr>
                        <a:t>35</a:t>
                      </a:r>
                      <a:endParaRPr lang="tr-T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800" u="none" strike="noStrike" dirty="0">
                          <a:effectLst/>
                        </a:rPr>
                        <a:t>İŞ SAĞLIĞI VE GÜVENLİĞİ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61" marR="3661" marT="3661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33749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6786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C741C5C4-AEF5-4A92-FB8E-6FABEA383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F75A915B-691F-AC99-6958-1ED7AAC99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7363" y="380849"/>
            <a:ext cx="10297249" cy="1524151"/>
          </a:xfrm>
        </p:spPr>
        <p:txBody>
          <a:bodyPr>
            <a:noAutofit/>
          </a:bodyPr>
          <a:lstStyle/>
          <a:p>
            <a:pPr algn="ctr"/>
            <a:r>
              <a:rPr lang="tr-TR" sz="3200" b="1" i="0" dirty="0">
                <a:solidFill>
                  <a:srgbClr val="000000"/>
                </a:solidFill>
                <a:effectLst/>
                <a:latin typeface="TimesNewRomanPS-BoldMT"/>
              </a:rPr>
              <a:t> ALAN ve KURS MODÜLLERİ</a:t>
            </a:r>
            <a:endParaRPr lang="tr-TR" sz="3200" dirty="0"/>
          </a:p>
        </p:txBody>
      </p:sp>
      <p:graphicFrame>
        <p:nvGraphicFramePr>
          <p:cNvPr id="3" name="Tablo 2">
            <a:extLst>
              <a:ext uri="{FF2B5EF4-FFF2-40B4-BE49-F238E27FC236}">
                <a16:creationId xmlns="" xmlns:a16="http://schemas.microsoft.com/office/drawing/2014/main" id="{A90D6416-3890-8F38-2FB6-B0B45FF2CE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419659"/>
              </p:ext>
            </p:extLst>
          </p:nvPr>
        </p:nvGraphicFramePr>
        <p:xfrm>
          <a:off x="687388" y="986118"/>
          <a:ext cx="11191880" cy="549103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396367">
                  <a:extLst>
                    <a:ext uri="{9D8B030D-6E8A-4147-A177-3AD203B41FA5}">
                      <a16:colId xmlns="" xmlns:a16="http://schemas.microsoft.com/office/drawing/2014/main" val="3916764910"/>
                    </a:ext>
                  </a:extLst>
                </a:gridCol>
                <a:gridCol w="1502604">
                  <a:extLst>
                    <a:ext uri="{9D8B030D-6E8A-4147-A177-3AD203B41FA5}">
                      <a16:colId xmlns="" xmlns:a16="http://schemas.microsoft.com/office/drawing/2014/main" val="1322894231"/>
                    </a:ext>
                  </a:extLst>
                </a:gridCol>
                <a:gridCol w="1354734">
                  <a:extLst>
                    <a:ext uri="{9D8B030D-6E8A-4147-A177-3AD203B41FA5}">
                      <a16:colId xmlns="" xmlns:a16="http://schemas.microsoft.com/office/drawing/2014/main" val="3146473467"/>
                    </a:ext>
                  </a:extLst>
                </a:gridCol>
                <a:gridCol w="3357805">
                  <a:extLst>
                    <a:ext uri="{9D8B030D-6E8A-4147-A177-3AD203B41FA5}">
                      <a16:colId xmlns="" xmlns:a16="http://schemas.microsoft.com/office/drawing/2014/main" val="180743879"/>
                    </a:ext>
                  </a:extLst>
                </a:gridCol>
                <a:gridCol w="1541675">
                  <a:extLst>
                    <a:ext uri="{9D8B030D-6E8A-4147-A177-3AD203B41FA5}">
                      <a16:colId xmlns="" xmlns:a16="http://schemas.microsoft.com/office/drawing/2014/main" val="3719247043"/>
                    </a:ext>
                  </a:extLst>
                </a:gridCol>
                <a:gridCol w="2038695">
                  <a:extLst>
                    <a:ext uri="{9D8B030D-6E8A-4147-A177-3AD203B41FA5}">
                      <a16:colId xmlns="" xmlns:a16="http://schemas.microsoft.com/office/drawing/2014/main" val="3654795946"/>
                    </a:ext>
                  </a:extLst>
                </a:gridCol>
              </a:tblGrid>
              <a:tr h="41338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ALAN ADI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DERS ADI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MODÜL KODU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MODÜL ADI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SÜRE </a:t>
                      </a:r>
                      <a:br>
                        <a:rPr lang="tr-TR" sz="1200" b="1" u="none" strike="noStrike" dirty="0">
                          <a:effectLst/>
                        </a:rPr>
                      </a:br>
                      <a:r>
                        <a:rPr lang="tr-TR" sz="1200" b="1" u="none" strike="noStrike" dirty="0">
                          <a:effectLst/>
                        </a:rPr>
                        <a:t>(ders saati)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80" marR="9180" marT="91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ÖN KOŞUL  MODÜL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180" marR="9180" marT="9180" marB="0" anchor="ctr"/>
                </a:tc>
                <a:extLst>
                  <a:ext uri="{0D108BD9-81ED-4DB2-BD59-A6C34878D82A}">
                    <a16:rowId xmlns="" xmlns:a16="http://schemas.microsoft.com/office/drawing/2014/main" val="621096113"/>
                  </a:ext>
                </a:extLst>
              </a:tr>
              <a:tr h="202425">
                <a:tc rowSpan="17">
                  <a:txBody>
                    <a:bodyPr/>
                    <a:lstStyle/>
                    <a:p>
                      <a:pPr algn="ctr" rtl="0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MOBİLYA VE İÇ MEKÂN TASARIMI</a:t>
                      </a:r>
                    </a:p>
                  </a:txBody>
                  <a:tcPr marL="9180" marR="9180" marT="9180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MOBİLYA YAPIM TEKNİKLERİ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0722MIT010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AHŞAPTA ELDE RENDELEME VE KESME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İŞ SAĞLIĞI VE GÜVENLİĞİ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267659830"/>
                  </a:ext>
                </a:extLst>
              </a:tr>
              <a:tr h="20242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0722MIT008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AHŞAPTA DELME İŞLEMLERİ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İŞ SAĞLIĞI VE GÜVENLİĞİ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41604021"/>
                  </a:ext>
                </a:extLst>
              </a:tr>
              <a:tr h="20242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0722MIT009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AHŞAPTA ELDE BİRLEŞTİRME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İŞ SAĞLIĞI VE GÜVENLİĞİ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67620239"/>
                  </a:ext>
                </a:extLst>
              </a:tr>
              <a:tr h="51457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AHŞAP TARAK YAPIMI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0722MIT121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TARAK YAPIMI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İŞ SAĞLIĞI VE </a:t>
                      </a:r>
                      <a:r>
                        <a:rPr lang="tr-T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GÜVENLİĞİ</a:t>
                      </a:r>
                      <a:r>
                        <a:rPr lang="tr-TR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-AHŞAPTA ELDE RENDELEME VE KESME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978481076"/>
                  </a:ext>
                </a:extLst>
              </a:tr>
              <a:tr h="20242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0722MIT122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EĞELEME (MOBİLYA)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İŞ SAĞLIĞI VE GÜVENLİĞİ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955839010"/>
                  </a:ext>
                </a:extLst>
              </a:tr>
              <a:tr h="33400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ÜST YÜZEY İŞLEMLERİ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0722MIT082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AHŞAP YÜZEYLERE BOYAMA YAPMA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İŞ SAĞLIĞI VE GÜVENLİĞİ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588456315"/>
                  </a:ext>
                </a:extLst>
              </a:tr>
              <a:tr h="20242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0722MIT079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AHŞAP YÜZEYDE DEKORATİF İŞLEMLER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İŞ SAĞLIĞI VE GÜVENLİĞİ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776867076"/>
                  </a:ext>
                </a:extLst>
              </a:tr>
              <a:tr h="20242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AĞAÇ KAŞIK YAPIMI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0722MIT123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AĞAÇ KAŞIK YAPIMI İÇİN KOMPOSİZYON HAZIRLAMA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İŞ SAĞLIĞI VE GÜVENLİĞİ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73295953"/>
                  </a:ext>
                </a:extLst>
              </a:tr>
              <a:tr h="51457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0722MIT124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AĞAÇ KAŞIK YAPIMI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İŞ SAĞLIĞI VE GÜVENLİĞİ-</a:t>
                      </a:r>
                      <a:r>
                        <a:rPr lang="tr-TR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AHŞAPTA ELDE RENDELEME VE KESME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348190113"/>
                  </a:ext>
                </a:extLst>
              </a:tr>
              <a:tr h="20242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MOBİLYA SÜSLEME TEKNİKLERİ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0722MIT105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AHŞAP KAKMA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İŞ SAĞLIĞI VE GÜVENLİĞİ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67037480"/>
                  </a:ext>
                </a:extLst>
              </a:tr>
              <a:tr h="20242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0722MIT103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KAPLAMA İLE KAKMA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İŞ SAĞLIĞI VE GÜVENLİĞİ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296864884"/>
                  </a:ext>
                </a:extLst>
              </a:tr>
              <a:tr h="20242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0722MIT109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YÜZEY OYMA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İŞ SAĞLIĞI VE GÜVENLİĞİ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081461826"/>
                  </a:ext>
                </a:extLst>
              </a:tr>
              <a:tr h="20242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0722MIT102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DEKUPE OYMA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İŞ SAĞLIĞI VE GÜVENLİĞİ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649787172"/>
                  </a:ext>
                </a:extLst>
              </a:tr>
              <a:tr h="20242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0722MIT101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AHŞAP SÜSLEMEDE BOYAMA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İŞ SAĞLIĞI VE GÜVENLİĞİ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68552223"/>
                  </a:ext>
                </a:extLst>
              </a:tr>
              <a:tr h="33400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</a:rPr>
                        <a:t>MOBİLYA TEKNİK RESMİ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0715MKT003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GEOMETRİK ÇİZİMLER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İŞ SAĞLIĞI VE GÜVENLİĞİ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716875425"/>
                  </a:ext>
                </a:extLst>
              </a:tr>
              <a:tr h="33400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0715MKT004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GÖRÜNÜŞ ÇIKARMA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İŞ SAĞLIĞI VE GÜVENLİĞİ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790579428"/>
                  </a:ext>
                </a:extLst>
              </a:tr>
              <a:tr h="81982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0722MIT012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MOBİLYA BİRLEŞTİRMELERİ VE ÖLÇÜLENDİRME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İŞ SAĞLIĞI VE GÜVENLİĞİ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708930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1300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2000"/>
                <a:lumOff val="18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BC543A56-8FE0-689C-C219-AC38416FB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9732" y="204186"/>
            <a:ext cx="8654880" cy="1700814"/>
          </a:xfrm>
        </p:spPr>
        <p:txBody>
          <a:bodyPr/>
          <a:lstStyle/>
          <a:p>
            <a:r>
              <a:rPr lang="tr-TR" sz="3600" b="1" i="0" dirty="0">
                <a:solidFill>
                  <a:srgbClr val="000000"/>
                </a:solidFill>
                <a:effectLst/>
                <a:latin typeface="TimesNewRomanPS-BoldMT"/>
              </a:rPr>
              <a:t>ALAN ve KURS MODÜLLERİ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="" xmlns:a16="http://schemas.microsoft.com/office/drawing/2014/main" id="{D082273A-E411-953E-3B09-DCE26E27AE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442049"/>
              </p:ext>
            </p:extLst>
          </p:nvPr>
        </p:nvGraphicFramePr>
        <p:xfrm>
          <a:off x="1456926" y="1154097"/>
          <a:ext cx="10040975" cy="5264460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838529">
                  <a:extLst>
                    <a:ext uri="{9D8B030D-6E8A-4147-A177-3AD203B41FA5}">
                      <a16:colId xmlns="" xmlns:a16="http://schemas.microsoft.com/office/drawing/2014/main" val="1094114333"/>
                    </a:ext>
                  </a:extLst>
                </a:gridCol>
                <a:gridCol w="1638677">
                  <a:extLst>
                    <a:ext uri="{9D8B030D-6E8A-4147-A177-3AD203B41FA5}">
                      <a16:colId xmlns="" xmlns:a16="http://schemas.microsoft.com/office/drawing/2014/main" val="2964215135"/>
                    </a:ext>
                  </a:extLst>
                </a:gridCol>
                <a:gridCol w="1004941">
                  <a:extLst>
                    <a:ext uri="{9D8B030D-6E8A-4147-A177-3AD203B41FA5}">
                      <a16:colId xmlns="" xmlns:a16="http://schemas.microsoft.com/office/drawing/2014/main" val="356500697"/>
                    </a:ext>
                  </a:extLst>
                </a:gridCol>
                <a:gridCol w="3014804">
                  <a:extLst>
                    <a:ext uri="{9D8B030D-6E8A-4147-A177-3AD203B41FA5}">
                      <a16:colId xmlns="" xmlns:a16="http://schemas.microsoft.com/office/drawing/2014/main" val="3226748829"/>
                    </a:ext>
                  </a:extLst>
                </a:gridCol>
                <a:gridCol w="561315">
                  <a:extLst>
                    <a:ext uri="{9D8B030D-6E8A-4147-A177-3AD203B41FA5}">
                      <a16:colId xmlns="" xmlns:a16="http://schemas.microsoft.com/office/drawing/2014/main" val="271500619"/>
                    </a:ext>
                  </a:extLst>
                </a:gridCol>
                <a:gridCol w="1982709">
                  <a:extLst>
                    <a:ext uri="{9D8B030D-6E8A-4147-A177-3AD203B41FA5}">
                      <a16:colId xmlns="" xmlns:a16="http://schemas.microsoft.com/office/drawing/2014/main" val="3096230123"/>
                    </a:ext>
                  </a:extLst>
                </a:gridCol>
              </a:tblGrid>
              <a:tr h="1052892">
                <a:tc rowSpan="5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ELEKTRİK-ELEKTRONİK TEKNOLOJİSİ</a:t>
                      </a:r>
                    </a:p>
                  </a:txBody>
                  <a:tcPr marL="6588" marR="6588" marT="6588" marB="0" anchor="ctr"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ELEKTRİK-ELEKTRONİK VE ÖLÇME</a:t>
                      </a:r>
                      <a:endParaRPr lang="tr-TR" sz="12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0713EET004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FİZİKSEL BÜYÜKLÜKLERİN ÖLÇÜLMESİ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18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51685703"/>
                  </a:ext>
                </a:extLst>
              </a:tr>
              <a:tr h="105289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0713EET017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ZAYIF AKIM DEVRELERİ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36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96738618"/>
                  </a:ext>
                </a:extLst>
              </a:tr>
              <a:tr h="105289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0713EET011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ANALOG DEVRE ELEMANLARI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36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93879008"/>
                  </a:ext>
                </a:extLst>
              </a:tr>
              <a:tr h="105289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0713EET015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LEHİMLEME VE BASKI DEVRE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36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36917922"/>
                  </a:ext>
                </a:extLst>
              </a:tr>
              <a:tr h="105289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0713EET012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DOĞRULTMAÇLAR VE REGÜLE DEVRELERİ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36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43031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255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091654D9-AD2F-30D0-8916-5187767A1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7689" y="284418"/>
            <a:ext cx="9099612" cy="1620582"/>
          </a:xfrm>
        </p:spPr>
        <p:txBody>
          <a:bodyPr/>
          <a:lstStyle/>
          <a:p>
            <a:r>
              <a:rPr lang="tr-TR" sz="3600" b="1" i="0" dirty="0">
                <a:solidFill>
                  <a:srgbClr val="000000"/>
                </a:solidFill>
                <a:effectLst/>
                <a:latin typeface="TimesNewRomanPS-BoldMT"/>
              </a:rPr>
              <a:t>ALAN ve KURS MODÜLLERİ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="" xmlns:a16="http://schemas.microsoft.com/office/drawing/2014/main" id="{9FC81D8E-FA2D-8533-F203-188C0A4F2A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1544765"/>
              </p:ext>
            </p:extLst>
          </p:nvPr>
        </p:nvGraphicFramePr>
        <p:xfrm>
          <a:off x="2449358" y="1137044"/>
          <a:ext cx="8152250" cy="523782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86728">
                  <a:extLst>
                    <a:ext uri="{9D8B030D-6E8A-4147-A177-3AD203B41FA5}">
                      <a16:colId xmlns="" xmlns:a16="http://schemas.microsoft.com/office/drawing/2014/main" val="3410264578"/>
                    </a:ext>
                  </a:extLst>
                </a:gridCol>
                <a:gridCol w="1224390">
                  <a:extLst>
                    <a:ext uri="{9D8B030D-6E8A-4147-A177-3AD203B41FA5}">
                      <a16:colId xmlns="" xmlns:a16="http://schemas.microsoft.com/office/drawing/2014/main" val="2082518532"/>
                    </a:ext>
                  </a:extLst>
                </a:gridCol>
                <a:gridCol w="1213164">
                  <a:extLst>
                    <a:ext uri="{9D8B030D-6E8A-4147-A177-3AD203B41FA5}">
                      <a16:colId xmlns="" xmlns:a16="http://schemas.microsoft.com/office/drawing/2014/main" val="310434065"/>
                    </a:ext>
                  </a:extLst>
                </a:gridCol>
                <a:gridCol w="1557196">
                  <a:extLst>
                    <a:ext uri="{9D8B030D-6E8A-4147-A177-3AD203B41FA5}">
                      <a16:colId xmlns="" xmlns:a16="http://schemas.microsoft.com/office/drawing/2014/main" val="3145729480"/>
                    </a:ext>
                  </a:extLst>
                </a:gridCol>
                <a:gridCol w="796705">
                  <a:extLst>
                    <a:ext uri="{9D8B030D-6E8A-4147-A177-3AD203B41FA5}">
                      <a16:colId xmlns="" xmlns:a16="http://schemas.microsoft.com/office/drawing/2014/main" val="1464461772"/>
                    </a:ext>
                  </a:extLst>
                </a:gridCol>
                <a:gridCol w="1874067">
                  <a:extLst>
                    <a:ext uri="{9D8B030D-6E8A-4147-A177-3AD203B41FA5}">
                      <a16:colId xmlns="" xmlns:a16="http://schemas.microsoft.com/office/drawing/2014/main" val="2134908176"/>
                    </a:ext>
                  </a:extLst>
                </a:gridCol>
              </a:tblGrid>
              <a:tr h="872971">
                <a:tc rowSpan="6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METAL TEKNOLOJİSİ</a:t>
                      </a:r>
                    </a:p>
                  </a:txBody>
                  <a:tcPr marL="6588" marR="6588" marT="6588" marB="0" anchor="ctr"/>
                </a:tc>
                <a:tc rowSpan="6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400" b="1" u="none" strike="noStrike" kern="1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TEMAL METAL ŞEKİLLENDİRME</a:t>
                      </a: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0715MET006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ÖLÇME VE KONTROL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İŞ SAĞLIĞI VE GÜVENLİĞİ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88" marR="6588" marT="6588" marB="0" anchor="ctr"/>
                </a:tc>
                <a:extLst>
                  <a:ext uri="{0D108BD9-81ED-4DB2-BD59-A6C34878D82A}">
                    <a16:rowId xmlns="" xmlns:a16="http://schemas.microsoft.com/office/drawing/2014/main" val="1181648250"/>
                  </a:ext>
                </a:extLst>
              </a:tr>
              <a:tr h="8729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0715MET011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MARKALAMA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İŞ SAĞLIĞI VE GÜVENLİĞİ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88" marR="6588" marT="6588" marB="0" anchor="ctr"/>
                </a:tc>
                <a:extLst>
                  <a:ext uri="{0D108BD9-81ED-4DB2-BD59-A6C34878D82A}">
                    <a16:rowId xmlns="" xmlns:a16="http://schemas.microsoft.com/office/drawing/2014/main" val="1935852242"/>
                  </a:ext>
                </a:extLst>
              </a:tr>
              <a:tr h="8729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0715MET010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KESME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İŞ SAĞLIĞI VE GÜVENLİĞİ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88" marR="6588" marT="6588" marB="0" anchor="ctr"/>
                </a:tc>
                <a:extLst>
                  <a:ext uri="{0D108BD9-81ED-4DB2-BD59-A6C34878D82A}">
                    <a16:rowId xmlns="" xmlns:a16="http://schemas.microsoft.com/office/drawing/2014/main" val="1307047523"/>
                  </a:ext>
                </a:extLst>
              </a:tr>
              <a:tr h="8729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0715MET004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DİŞ AÇMA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İŞ SAĞLIĞI VE GÜVENLİĞİ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88" marR="6588" marT="6588" marB="0" anchor="ctr"/>
                </a:tc>
                <a:extLst>
                  <a:ext uri="{0D108BD9-81ED-4DB2-BD59-A6C34878D82A}">
                    <a16:rowId xmlns="" xmlns:a16="http://schemas.microsoft.com/office/drawing/2014/main" val="2969356210"/>
                  </a:ext>
                </a:extLst>
              </a:tr>
              <a:tr h="8729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0715MET008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EĞELEME (METAL)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İŞ SAĞLIĞI VE GÜVENLİĞİ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88" marR="6588" marT="6588" marB="0" anchor="ctr"/>
                </a:tc>
                <a:extLst>
                  <a:ext uri="{0D108BD9-81ED-4DB2-BD59-A6C34878D82A}">
                    <a16:rowId xmlns="" xmlns:a16="http://schemas.microsoft.com/office/drawing/2014/main" val="3908276060"/>
                  </a:ext>
                </a:extLst>
              </a:tr>
              <a:tr h="87297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0715MET009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EĞME-BÜKME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İŞ SAĞLIĞI VE GÜVENLİĞİ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88" marR="6588" marT="6588" marB="0" anchor="ctr"/>
                </a:tc>
                <a:extLst>
                  <a:ext uri="{0D108BD9-81ED-4DB2-BD59-A6C34878D82A}">
                    <a16:rowId xmlns="" xmlns:a16="http://schemas.microsoft.com/office/drawing/2014/main" val="3914735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556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AC252C65-5441-6694-DF61-25B1A3994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1" y="624110"/>
            <a:ext cx="9980612" cy="1280890"/>
          </a:xfrm>
        </p:spPr>
        <p:txBody>
          <a:bodyPr/>
          <a:lstStyle/>
          <a:p>
            <a:pPr algn="ctr"/>
            <a:r>
              <a:rPr lang="tr-TR" b="0" i="0" dirty="0">
                <a:effectLst/>
                <a:latin typeface="Arial" panose="020B0604020202020204" pitchFamily="34" charset="0"/>
              </a:rPr>
              <a:t>Milli Eğitim Bakanlığı Mesleki ve Teknik Eğitim Genel Müdürlüğünün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2C474060-B20E-0B94-4D72-5D1F26B64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706" y="2413408"/>
            <a:ext cx="11395294" cy="3286125"/>
          </a:xfrm>
        </p:spPr>
        <p:txBody>
          <a:bodyPr>
            <a:noAutofit/>
          </a:bodyPr>
          <a:lstStyle/>
          <a:p>
            <a:r>
              <a:rPr lang="tr-TR" sz="2800" dirty="0"/>
              <a:t>1) </a:t>
            </a:r>
            <a:r>
              <a:rPr lang="tr-TR" sz="2800" b="0" i="0" dirty="0">
                <a:effectLst/>
                <a:latin typeface="Arial" panose="020B0604020202020204" pitchFamily="34" charset="0"/>
              </a:rPr>
              <a:t>09.05.2024 tarihli ve E-90757378-10.08-102002411 sayılı yazısı.</a:t>
            </a:r>
          </a:p>
          <a:p>
            <a:r>
              <a:rPr lang="tr-TR" sz="2800" dirty="0">
                <a:latin typeface="Arial" panose="020B0604020202020204" pitchFamily="34" charset="0"/>
              </a:rPr>
              <a:t>2) </a:t>
            </a:r>
            <a:r>
              <a:rPr lang="tr-TR" sz="2800" b="0" i="0" dirty="0">
                <a:effectLst/>
                <a:latin typeface="Arial" panose="020B0604020202020204" pitchFamily="34" charset="0"/>
              </a:rPr>
              <a:t>02.08.2024</a:t>
            </a:r>
            <a:r>
              <a:rPr lang="tr-TR" sz="2800" dirty="0">
                <a:latin typeface="Arial" panose="020B0604020202020204" pitchFamily="34" charset="0"/>
              </a:rPr>
              <a:t> tarihli ve </a:t>
            </a:r>
            <a:r>
              <a:rPr lang="tr-TR" sz="2800" b="0" i="0" dirty="0">
                <a:effectLst/>
                <a:latin typeface="Arial" panose="020B0604020202020204" pitchFamily="34" charset="0"/>
              </a:rPr>
              <a:t>E-90757378-010.08-111376934</a:t>
            </a:r>
            <a:r>
              <a:rPr lang="tr-TR" sz="2800" dirty="0">
                <a:latin typeface="Arial" panose="020B0604020202020204" pitchFamily="34" charset="0"/>
              </a:rPr>
              <a:t> </a:t>
            </a:r>
            <a:r>
              <a:rPr lang="tr-TR" sz="2800" b="0" i="0" dirty="0">
                <a:effectLst/>
                <a:latin typeface="Arial" panose="020B0604020202020204" pitchFamily="34" charset="0"/>
              </a:rPr>
              <a:t>sayılı yazısı.</a:t>
            </a:r>
          </a:p>
          <a:p>
            <a:pPr algn="l"/>
            <a:r>
              <a:rPr lang="tr-TR" sz="2800" dirty="0"/>
              <a:t>3) </a:t>
            </a:r>
            <a:r>
              <a:rPr lang="tr-TR" sz="2800" b="0" i="0" dirty="0">
                <a:effectLst/>
                <a:latin typeface="Arial" panose="020B0604020202020204" pitchFamily="34" charset="0"/>
              </a:rPr>
              <a:t>24.10.2024 tarihli ve E-70182848-010.08-116713640 sayılı yazısı.</a:t>
            </a:r>
          </a:p>
          <a:p>
            <a:pPr algn="l"/>
            <a:endParaRPr lang="tr-TR" sz="2800" dirty="0"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tr-TR" sz="2800" dirty="0" smtClean="0"/>
              <a:t>kapsamında </a:t>
            </a:r>
            <a:r>
              <a:rPr lang="tr-TR" sz="2800" dirty="0"/>
              <a:t>yapılacak Beceri Geliştirme Programı Çalışmaları</a:t>
            </a:r>
          </a:p>
        </p:txBody>
      </p:sp>
    </p:spTree>
    <p:extLst>
      <p:ext uri="{BB962C8B-B14F-4D97-AF65-F5344CB8AC3E}">
        <p14:creationId xmlns:p14="http://schemas.microsoft.com/office/powerpoint/2010/main" val="20352962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C7ABCA87-1E0F-0353-B167-826A9B4DD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7689" y="217501"/>
            <a:ext cx="8796923" cy="1687499"/>
          </a:xfrm>
        </p:spPr>
        <p:txBody>
          <a:bodyPr/>
          <a:lstStyle/>
          <a:p>
            <a:r>
              <a:rPr lang="tr-TR" sz="3600" b="1" i="0" dirty="0">
                <a:solidFill>
                  <a:srgbClr val="000000"/>
                </a:solidFill>
                <a:effectLst/>
                <a:latin typeface="TimesNewRomanPS-BoldMT"/>
              </a:rPr>
              <a:t>ALAN ve KURS MODÜLLERİ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="" xmlns:a16="http://schemas.microsoft.com/office/drawing/2014/main" id="{CA1ABC54-42A4-0577-0640-F52E545717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7698729"/>
              </p:ext>
            </p:extLst>
          </p:nvPr>
        </p:nvGraphicFramePr>
        <p:xfrm>
          <a:off x="1791910" y="968188"/>
          <a:ext cx="10131503" cy="5504324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598715">
                  <a:extLst>
                    <a:ext uri="{9D8B030D-6E8A-4147-A177-3AD203B41FA5}">
                      <a16:colId xmlns="" xmlns:a16="http://schemas.microsoft.com/office/drawing/2014/main" val="3628201420"/>
                    </a:ext>
                  </a:extLst>
                </a:gridCol>
                <a:gridCol w="1598715">
                  <a:extLst>
                    <a:ext uri="{9D8B030D-6E8A-4147-A177-3AD203B41FA5}">
                      <a16:colId xmlns="" xmlns:a16="http://schemas.microsoft.com/office/drawing/2014/main" val="1420845785"/>
                    </a:ext>
                  </a:extLst>
                </a:gridCol>
                <a:gridCol w="1139856">
                  <a:extLst>
                    <a:ext uri="{9D8B030D-6E8A-4147-A177-3AD203B41FA5}">
                      <a16:colId xmlns="" xmlns:a16="http://schemas.microsoft.com/office/drawing/2014/main" val="3277588881"/>
                    </a:ext>
                  </a:extLst>
                </a:gridCol>
                <a:gridCol w="3602396">
                  <a:extLst>
                    <a:ext uri="{9D8B030D-6E8A-4147-A177-3AD203B41FA5}">
                      <a16:colId xmlns="" xmlns:a16="http://schemas.microsoft.com/office/drawing/2014/main" val="1103342059"/>
                    </a:ext>
                  </a:extLst>
                </a:gridCol>
                <a:gridCol w="493984">
                  <a:extLst>
                    <a:ext uri="{9D8B030D-6E8A-4147-A177-3AD203B41FA5}">
                      <a16:colId xmlns="" xmlns:a16="http://schemas.microsoft.com/office/drawing/2014/main" val="2413787491"/>
                    </a:ext>
                  </a:extLst>
                </a:gridCol>
                <a:gridCol w="1697837">
                  <a:extLst>
                    <a:ext uri="{9D8B030D-6E8A-4147-A177-3AD203B41FA5}">
                      <a16:colId xmlns="" xmlns:a16="http://schemas.microsoft.com/office/drawing/2014/main" val="2235581124"/>
                    </a:ext>
                  </a:extLst>
                </a:gridCol>
              </a:tblGrid>
              <a:tr h="393166">
                <a:tc rowSpan="14"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</a:rPr>
                        <a:t>GIDA TEKNOLOJİSİ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ÖZEL GIDALAR</a:t>
                      </a:r>
                      <a:endParaRPr lang="tr-TR" sz="10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0721GTE181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>
                          <a:effectLst/>
                        </a:rPr>
                        <a:t>PEKMEZ ÜRETİMİ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11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 dirty="0">
                          <a:effectLst/>
                        </a:rPr>
                        <a:t>İŞ SAĞLIĞI VE GÜVENLİĞİ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84299913"/>
                  </a:ext>
                </a:extLst>
              </a:tr>
              <a:tr h="39316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0721GTE182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>
                          <a:effectLst/>
                        </a:rPr>
                        <a:t>KETÇAP VE MAYONEZ ÜRETİMİ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13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 dirty="0">
                          <a:effectLst/>
                        </a:rPr>
                        <a:t>İŞ SAĞLIĞI VE GÜVENLİĞİ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60224272"/>
                  </a:ext>
                </a:extLst>
              </a:tr>
              <a:tr h="39316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SÜT VE SÜT ÜRÜNLERİ İŞLEME TEKNOLOJİSİ </a:t>
                      </a:r>
                      <a:endParaRPr lang="tr-TR" sz="10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0721GTE183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>
                          <a:effectLst/>
                        </a:rPr>
                        <a:t>FERMENTE SÜT ÜRÜNLERİ (YOĞURT) ÜRETİMİ 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36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 dirty="0">
                          <a:effectLst/>
                        </a:rPr>
                        <a:t>İŞ SAĞLIĞI VE GÜVENLİĞİ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31898050"/>
                  </a:ext>
                </a:extLst>
              </a:tr>
              <a:tr h="39316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0721GTE184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>
                          <a:effectLst/>
                        </a:rPr>
                        <a:t>TEREYAĞI ÜRETİMİ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22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 dirty="0">
                          <a:effectLst/>
                        </a:rPr>
                        <a:t>İŞ SAĞLIĞI VE GÜVENLİĞİ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87265381"/>
                  </a:ext>
                </a:extLst>
              </a:tr>
              <a:tr h="39316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0721GTE185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>
                          <a:effectLst/>
                        </a:rPr>
                        <a:t>DONDURMA ÜRETİMİ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14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 dirty="0">
                          <a:effectLst/>
                        </a:rPr>
                        <a:t>İŞ SAĞLIĞI VE GÜVENLİĞİ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988558014"/>
                  </a:ext>
                </a:extLst>
              </a:tr>
              <a:tr h="39316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0721GTE186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>
                          <a:effectLst/>
                        </a:rPr>
                        <a:t>BEYAZ PEYNİR ÜRETİMİ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16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 dirty="0">
                          <a:effectLst/>
                        </a:rPr>
                        <a:t>İŞ SAĞLIĞI VE GÜVENLİĞİ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85108956"/>
                  </a:ext>
                </a:extLst>
              </a:tr>
              <a:tr h="39316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SEBZE VE MEYVE İŞLEME TEKNOLOJİSİ</a:t>
                      </a:r>
                      <a:endParaRPr lang="tr-TR" sz="10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0721GTE187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>
                          <a:effectLst/>
                        </a:rPr>
                        <a:t>TAZE SEBZE VE MEYVELERİN TÜKETİME HAZIRLANMASI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28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 dirty="0">
                          <a:effectLst/>
                        </a:rPr>
                        <a:t>İŞ SAĞLIĞI VE GÜVENLİĞİ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60357107"/>
                  </a:ext>
                </a:extLst>
              </a:tr>
              <a:tr h="39316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0721GTE188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>
                          <a:effectLst/>
                        </a:rPr>
                        <a:t>SEBZE VE MEYVE KONSERVELERİ ÜRETİMİ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20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 dirty="0">
                          <a:effectLst/>
                        </a:rPr>
                        <a:t>İŞ SAĞLIĞI VE GÜVENLİĞİ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26221070"/>
                  </a:ext>
                </a:extLst>
              </a:tr>
              <a:tr h="39316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0721GTE189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>
                          <a:effectLst/>
                        </a:rPr>
                        <a:t>MEYVE VE SEBZE SUYU ÜRETİMİ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16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 dirty="0">
                          <a:effectLst/>
                        </a:rPr>
                        <a:t>İŞ SAĞLIĞI VE GÜVENLİĞİ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36643580"/>
                  </a:ext>
                </a:extLst>
              </a:tr>
              <a:tr h="39316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0721GTE190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>
                          <a:effectLst/>
                        </a:rPr>
                        <a:t>SEBZE VE MEYVELERİN KURUTULMASI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12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 dirty="0">
                          <a:effectLst/>
                        </a:rPr>
                        <a:t>İŞ SAĞLIĞI VE GÜVENLİĞİ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57394397"/>
                  </a:ext>
                </a:extLst>
              </a:tr>
              <a:tr h="39316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0721GTE158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>
                          <a:effectLst/>
                        </a:rPr>
                        <a:t>SALÇA ÜRETİMİ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14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 dirty="0">
                          <a:effectLst/>
                        </a:rPr>
                        <a:t>İŞ SAĞLIĞI VE GÜVENLİĞİ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93319669"/>
                  </a:ext>
                </a:extLst>
              </a:tr>
              <a:tr h="39316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0721GTE191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>
                          <a:effectLst/>
                        </a:rPr>
                        <a:t>TURŞU ÜRETİMİ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12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 dirty="0">
                          <a:effectLst/>
                        </a:rPr>
                        <a:t>İŞ SAĞLIĞI VE GÜVENLİĞİ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16398509"/>
                  </a:ext>
                </a:extLst>
              </a:tr>
              <a:tr h="39316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0721GTE192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>
                          <a:effectLst/>
                        </a:rPr>
                        <a:t>SOFRALIK ZEYTİN İŞLEME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18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 dirty="0">
                          <a:effectLst/>
                        </a:rPr>
                        <a:t>İŞ SAĞLIĞI VE GÜVENLİĞİ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9006480"/>
                  </a:ext>
                </a:extLst>
              </a:tr>
              <a:tr h="39316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0721GTE193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>
                          <a:effectLst/>
                        </a:rPr>
                        <a:t>REÇEL VE MARMELAT ÜRETİMİ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1" u="none" strike="noStrike">
                          <a:effectLst/>
                        </a:rPr>
                        <a:t>16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b="1" u="none" strike="noStrike" dirty="0">
                          <a:effectLst/>
                        </a:rPr>
                        <a:t>İŞ SAĞLIĞI VE GÜVENLİĞİ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2" marR="6582" marT="6582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7886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9758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25AFC268-DF2C-2621-ACD4-678F23DC5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6365" y="159798"/>
            <a:ext cx="8628247" cy="1745202"/>
          </a:xfrm>
        </p:spPr>
        <p:txBody>
          <a:bodyPr/>
          <a:lstStyle/>
          <a:p>
            <a:r>
              <a:rPr lang="tr-TR" sz="3600" b="1" i="0" dirty="0">
                <a:solidFill>
                  <a:srgbClr val="000000"/>
                </a:solidFill>
                <a:effectLst/>
                <a:latin typeface="TimesNewRomanPS-BoldMT"/>
              </a:rPr>
              <a:t>ALAN ve KURS MODÜLLERİ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="" xmlns:a16="http://schemas.microsoft.com/office/drawing/2014/main" id="{4C7761EF-25CA-F7C0-751A-D7854B5D8B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7292553"/>
              </p:ext>
            </p:extLst>
          </p:nvPr>
        </p:nvGraphicFramePr>
        <p:xfrm>
          <a:off x="732653" y="958086"/>
          <a:ext cx="11190934" cy="5619566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24541">
                  <a:extLst>
                    <a:ext uri="{9D8B030D-6E8A-4147-A177-3AD203B41FA5}">
                      <a16:colId xmlns="" xmlns:a16="http://schemas.microsoft.com/office/drawing/2014/main" val="2032177035"/>
                    </a:ext>
                  </a:extLst>
                </a:gridCol>
                <a:gridCol w="1448554">
                  <a:extLst>
                    <a:ext uri="{9D8B030D-6E8A-4147-A177-3AD203B41FA5}">
                      <a16:colId xmlns="" xmlns:a16="http://schemas.microsoft.com/office/drawing/2014/main" val="473904720"/>
                    </a:ext>
                  </a:extLst>
                </a:gridCol>
                <a:gridCol w="1149790">
                  <a:extLst>
                    <a:ext uri="{9D8B030D-6E8A-4147-A177-3AD203B41FA5}">
                      <a16:colId xmlns="" xmlns:a16="http://schemas.microsoft.com/office/drawing/2014/main" val="505353869"/>
                    </a:ext>
                  </a:extLst>
                </a:gridCol>
                <a:gridCol w="2480650">
                  <a:extLst>
                    <a:ext uri="{9D8B030D-6E8A-4147-A177-3AD203B41FA5}">
                      <a16:colId xmlns="" xmlns:a16="http://schemas.microsoft.com/office/drawing/2014/main" val="465494469"/>
                    </a:ext>
                  </a:extLst>
                </a:gridCol>
                <a:gridCol w="932507">
                  <a:extLst>
                    <a:ext uri="{9D8B030D-6E8A-4147-A177-3AD203B41FA5}">
                      <a16:colId xmlns="" xmlns:a16="http://schemas.microsoft.com/office/drawing/2014/main" val="2541191298"/>
                    </a:ext>
                  </a:extLst>
                </a:gridCol>
                <a:gridCol w="4354892">
                  <a:extLst>
                    <a:ext uri="{9D8B030D-6E8A-4147-A177-3AD203B41FA5}">
                      <a16:colId xmlns="" xmlns:a16="http://schemas.microsoft.com/office/drawing/2014/main" val="2468661685"/>
                    </a:ext>
                  </a:extLst>
                </a:gridCol>
              </a:tblGrid>
              <a:tr h="474738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</a:rPr>
                        <a:t>TARIM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TOPRAK VE BİTKİ</a:t>
                      </a:r>
                      <a:endParaRPr lang="tr-TR" sz="12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0811TAR109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TOPRAK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44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29831006"/>
                  </a:ext>
                </a:extLst>
              </a:tr>
              <a:tr h="47473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0811TAR110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ARAZİ HAZIRLIĞI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60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589328118"/>
                  </a:ext>
                </a:extLst>
              </a:tr>
              <a:tr h="47473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BİTKİ YETİŞTİRME</a:t>
                      </a:r>
                      <a:endParaRPr lang="tr-TR" sz="12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0811TAR111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ÜRETİM VE ÇOĞALTIM TEKNİKLERİ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32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52122369"/>
                  </a:ext>
                </a:extLst>
              </a:tr>
              <a:tr h="47473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0811TAR112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BİTKİ BAKIM İŞLEMLERİ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48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259360311"/>
                  </a:ext>
                </a:extLst>
              </a:tr>
              <a:tr h="47473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0811TAR113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HASAT VE PAZARLAMA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48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38720481"/>
                  </a:ext>
                </a:extLst>
              </a:tr>
              <a:tr h="47473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ÇİÇEK DÜZENLEME</a:t>
                      </a:r>
                      <a:endParaRPr lang="tr-TR" sz="12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0811TAR053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ÇİÇEK DÜZENLEME SANATI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18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95279394"/>
                  </a:ext>
                </a:extLst>
              </a:tr>
              <a:tr h="47473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0811TAR114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BUKET HAZIRLAMA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16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GÜVENLİĞİ-ÇİÇEK DÜZENLEME SANATI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48293527"/>
                  </a:ext>
                </a:extLst>
              </a:tr>
              <a:tr h="5741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İÇ MEKÂN SÜS BİTKİLERİ</a:t>
                      </a:r>
                      <a:endParaRPr lang="tr-TR" sz="12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0811TAR061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SUKULENT BİTKİLER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24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GÜVENLİĞİ-</a:t>
                      </a:r>
                      <a:r>
                        <a:rPr lang="tr-T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TOPRAK-ARAZİ HAZIRLIĞI-ÜRETİM VE ÇOĞALTIM TEKNİKLERİ-BİTKİ BAKIM İŞLEMLERİ</a:t>
                      </a:r>
                      <a:endParaRPr lang="tr-T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5299304"/>
                  </a:ext>
                </a:extLst>
              </a:tr>
              <a:tr h="5741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MANTARCILIK </a:t>
                      </a:r>
                      <a:endParaRPr lang="tr-TR" sz="12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0811TAR115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MANTAR ÜRETİMİ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36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 smtClean="0">
                          <a:effectLst/>
                        </a:rPr>
                        <a:t>İŞ SAĞLIĞI VE GÜVENLİĞİ-</a:t>
                      </a:r>
                      <a:r>
                        <a:rPr lang="tr-TR" sz="12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TOPRAK-ARAZİ HAZIRLIĞI-ÜRETİM VE ÇOĞALTIM TEKNİKLERİ-BİTKİ BAKIM İŞLEMLERİ</a:t>
                      </a:r>
                      <a:endParaRPr lang="tr-T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37319185"/>
                  </a:ext>
                </a:extLst>
              </a:tr>
              <a:tr h="5741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ALTERNATİF TARIM TEKNİKLERİ(MEM)</a:t>
                      </a:r>
                      <a:endParaRPr lang="tr-TR" sz="12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0811TAR019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TOPRAKSIZ TARIM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48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smtClean="0">
                          <a:effectLst/>
                        </a:rPr>
                        <a:t>İŞ SAĞLIĞI VE GÜVENLİĞİ-</a:t>
                      </a:r>
                      <a:r>
                        <a:rPr lang="tr-TR" sz="1200" b="1" u="none" strike="noStrike" smtClean="0">
                          <a:solidFill>
                            <a:srgbClr val="FF0000"/>
                          </a:solidFill>
                          <a:effectLst/>
                        </a:rPr>
                        <a:t>TOPRAK-ARAZİ HAZIRLIĞI-ÜRETİM VE ÇOĞALTIM TEKNİKLERİ-BİTKİ BAKIM İŞLEMLERİ</a:t>
                      </a:r>
                      <a:endParaRPr lang="tr-T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713958873"/>
                  </a:ext>
                </a:extLst>
              </a:tr>
              <a:tr h="5741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0811TAR018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DİKEY TARIM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24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 smtClean="0">
                          <a:effectLst/>
                        </a:rPr>
                        <a:t>İŞ SAĞLIĞI VE GÜVENLİĞİ-</a:t>
                      </a:r>
                      <a:r>
                        <a:rPr lang="tr-TR" sz="12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TOPRAK-ARAZİ HAZIRLIĞI-ÜRETİM VE ÇOĞALTIM TEKNİKLERİ-BİTKİ BAKIM İŞLEMLERİ</a:t>
                      </a:r>
                      <a:endParaRPr lang="tr-TR" sz="12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76691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6598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FA554A52-B859-287B-8870-B00F2460F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2998" y="115410"/>
            <a:ext cx="8601614" cy="1789590"/>
          </a:xfrm>
        </p:spPr>
        <p:txBody>
          <a:bodyPr/>
          <a:lstStyle/>
          <a:p>
            <a:r>
              <a:rPr lang="tr-TR" sz="3600" b="1" i="0" dirty="0">
                <a:solidFill>
                  <a:srgbClr val="000000"/>
                </a:solidFill>
                <a:effectLst/>
                <a:latin typeface="TimesNewRomanPS-BoldMT"/>
              </a:rPr>
              <a:t>ALAN ve KURS MODÜLLERİ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="" xmlns:a16="http://schemas.microsoft.com/office/drawing/2014/main" id="{59B24C09-D155-A738-D0AF-37070BADE7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6339786"/>
              </p:ext>
            </p:extLst>
          </p:nvPr>
        </p:nvGraphicFramePr>
        <p:xfrm>
          <a:off x="2163102" y="932154"/>
          <a:ext cx="9425333" cy="566395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04038">
                  <a:extLst>
                    <a:ext uri="{9D8B030D-6E8A-4147-A177-3AD203B41FA5}">
                      <a16:colId xmlns="" xmlns:a16="http://schemas.microsoft.com/office/drawing/2014/main" val="3880156665"/>
                    </a:ext>
                  </a:extLst>
                </a:gridCol>
                <a:gridCol w="1904038">
                  <a:extLst>
                    <a:ext uri="{9D8B030D-6E8A-4147-A177-3AD203B41FA5}">
                      <a16:colId xmlns="" xmlns:a16="http://schemas.microsoft.com/office/drawing/2014/main" val="3339526574"/>
                    </a:ext>
                  </a:extLst>
                </a:gridCol>
                <a:gridCol w="845051">
                  <a:extLst>
                    <a:ext uri="{9D8B030D-6E8A-4147-A177-3AD203B41FA5}">
                      <a16:colId xmlns="" xmlns:a16="http://schemas.microsoft.com/office/drawing/2014/main" val="3578658943"/>
                    </a:ext>
                  </a:extLst>
                </a:gridCol>
                <a:gridCol w="2445465">
                  <a:extLst>
                    <a:ext uri="{9D8B030D-6E8A-4147-A177-3AD203B41FA5}">
                      <a16:colId xmlns="" xmlns:a16="http://schemas.microsoft.com/office/drawing/2014/main" val="860787189"/>
                    </a:ext>
                  </a:extLst>
                </a:gridCol>
                <a:gridCol w="588475">
                  <a:extLst>
                    <a:ext uri="{9D8B030D-6E8A-4147-A177-3AD203B41FA5}">
                      <a16:colId xmlns="" xmlns:a16="http://schemas.microsoft.com/office/drawing/2014/main" val="3969325328"/>
                    </a:ext>
                  </a:extLst>
                </a:gridCol>
                <a:gridCol w="1738266">
                  <a:extLst>
                    <a:ext uri="{9D8B030D-6E8A-4147-A177-3AD203B41FA5}">
                      <a16:colId xmlns="" xmlns:a16="http://schemas.microsoft.com/office/drawing/2014/main" val="3710323345"/>
                    </a:ext>
                  </a:extLst>
                </a:gridCol>
              </a:tblGrid>
              <a:tr h="707994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</a:rPr>
                        <a:t>RADYO-TELEVİZYON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 rowSpan="2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200" b="1" u="none" strike="noStrike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FOTOĞRAFÇILIK TEKNİKLERİ</a:t>
                      </a: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0211GRF017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>
                          <a:effectLst/>
                        </a:rPr>
                        <a:t>TEMEL FOTOĞRAF ÇEKİMİ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27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İŞ SAĞLIĞI VE GÜVENLİĞİ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extLst>
                  <a:ext uri="{0D108BD9-81ED-4DB2-BD59-A6C34878D82A}">
                    <a16:rowId xmlns="" xmlns:a16="http://schemas.microsoft.com/office/drawing/2014/main" val="934935618"/>
                  </a:ext>
                </a:extLst>
              </a:tr>
              <a:tr h="70799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effectLst/>
                        </a:rPr>
                        <a:t>0211GRF030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>
                          <a:effectLst/>
                        </a:rPr>
                        <a:t>BİLGİSAYARDA FOTOĞRAF DÜZENLEME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54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İŞ SAĞLIĞI VE GÜVENLİĞİ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extLst>
                  <a:ext uri="{0D108BD9-81ED-4DB2-BD59-A6C34878D82A}">
                    <a16:rowId xmlns="" xmlns:a16="http://schemas.microsoft.com/office/drawing/2014/main" val="2277929387"/>
                  </a:ext>
                </a:extLst>
              </a:tr>
              <a:tr h="70799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200" b="1" u="none" strike="noStrike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 KAYDI VE KURGUSU</a:t>
                      </a: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0211RTV019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>
                          <a:effectLst/>
                        </a:rPr>
                        <a:t>YAYIN/ÇEKİM SÜRECİNDE SES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32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İŞ SAĞLIĞI VE GÜVENLİĞİ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extLst>
                  <a:ext uri="{0D108BD9-81ED-4DB2-BD59-A6C34878D82A}">
                    <a16:rowId xmlns="" xmlns:a16="http://schemas.microsoft.com/office/drawing/2014/main" val="2779760840"/>
                  </a:ext>
                </a:extLst>
              </a:tr>
              <a:tr h="70799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0211RTV020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>
                          <a:effectLst/>
                        </a:rPr>
                        <a:t>DİJİTAL SES KURGUSU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48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İŞ SAĞLIĞI VE GÜVENLİĞİ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extLst>
                  <a:ext uri="{0D108BD9-81ED-4DB2-BD59-A6C34878D82A}">
                    <a16:rowId xmlns="" xmlns:a16="http://schemas.microsoft.com/office/drawing/2014/main" val="3601080116"/>
                  </a:ext>
                </a:extLst>
              </a:tr>
              <a:tr h="70799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200" b="1" u="none" strike="noStrike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KAMERA TEKNİKLERİ</a:t>
                      </a: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0211RTV021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>
                          <a:effectLst/>
                        </a:rPr>
                        <a:t>KAMERA İLE GÖRÜNTÜ ESTETİĞİ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30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İŞ SAĞLIĞI VE GÜVENLİĞİ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extLst>
                  <a:ext uri="{0D108BD9-81ED-4DB2-BD59-A6C34878D82A}">
                    <a16:rowId xmlns="" xmlns:a16="http://schemas.microsoft.com/office/drawing/2014/main" val="3344862131"/>
                  </a:ext>
                </a:extLst>
              </a:tr>
              <a:tr h="70799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tr-TR" sz="1200" b="1" u="none" strike="noStrike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SİNEMA TARİHİ</a:t>
                      </a: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0211RTV022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>
                          <a:effectLst/>
                        </a:rPr>
                        <a:t>SİNEMANIN DOĞUŞU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8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İŞ SAĞLIĞI VE GÜVENLİĞİ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extLst>
                  <a:ext uri="{0D108BD9-81ED-4DB2-BD59-A6C34878D82A}">
                    <a16:rowId xmlns="" xmlns:a16="http://schemas.microsoft.com/office/drawing/2014/main" val="819363997"/>
                  </a:ext>
                </a:extLst>
              </a:tr>
              <a:tr h="70799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0211RTV023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>
                          <a:effectLst/>
                        </a:rPr>
                        <a:t>AMERİKAN SİNEMASI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16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İŞ SAĞLIĞI VE GÜVENLİĞİ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extLst>
                  <a:ext uri="{0D108BD9-81ED-4DB2-BD59-A6C34878D82A}">
                    <a16:rowId xmlns="" xmlns:a16="http://schemas.microsoft.com/office/drawing/2014/main" val="1098853494"/>
                  </a:ext>
                </a:extLst>
              </a:tr>
              <a:tr h="70799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0211RTV024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>
                          <a:effectLst/>
                        </a:rPr>
                        <a:t>AVRUPA SİNEMALARI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effectLst/>
                        </a:rPr>
                        <a:t>16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 u="none" strike="noStrike" dirty="0">
                          <a:effectLst/>
                        </a:rPr>
                        <a:t>İŞ SAĞLIĞI VE GÜVENLİĞİ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/>
                </a:tc>
                <a:extLst>
                  <a:ext uri="{0D108BD9-81ED-4DB2-BD59-A6C34878D82A}">
                    <a16:rowId xmlns="" xmlns:a16="http://schemas.microsoft.com/office/drawing/2014/main" val="1614853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2199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8E40D036-B93C-B7B6-C0E7-B47082DAF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8509" y="221942"/>
            <a:ext cx="8566103" cy="1683058"/>
          </a:xfrm>
        </p:spPr>
        <p:txBody>
          <a:bodyPr/>
          <a:lstStyle/>
          <a:p>
            <a:r>
              <a:rPr lang="tr-TR" sz="3600" b="1" i="0" dirty="0">
                <a:solidFill>
                  <a:srgbClr val="000000"/>
                </a:solidFill>
                <a:effectLst/>
                <a:latin typeface="TimesNewRomanPS-BoldMT"/>
              </a:rPr>
              <a:t>ALAN ve KURS MODÜLLERİ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="" xmlns:a16="http://schemas.microsoft.com/office/drawing/2014/main" id="{6D3191E8-9DCF-6E50-C5E2-AA58E88C5B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754611"/>
              </p:ext>
            </p:extLst>
          </p:nvPr>
        </p:nvGraphicFramePr>
        <p:xfrm>
          <a:off x="687388" y="994300"/>
          <a:ext cx="10457428" cy="5641760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schemeClr val="tx1">
                      <a:lumMod val="95000"/>
                      <a:lumOff val="5000"/>
                    </a:schemeClr>
                  </a:innerShdw>
                </a:effectLst>
                <a:tableStyleId>{5C22544A-7EE6-4342-B048-85BDC9FD1C3A}</a:tableStyleId>
              </a:tblPr>
              <a:tblGrid>
                <a:gridCol w="1904038">
                  <a:extLst>
                    <a:ext uri="{9D8B030D-6E8A-4147-A177-3AD203B41FA5}">
                      <a16:colId xmlns="" xmlns:a16="http://schemas.microsoft.com/office/drawing/2014/main" val="573501917"/>
                    </a:ext>
                  </a:extLst>
                </a:gridCol>
                <a:gridCol w="1904038">
                  <a:extLst>
                    <a:ext uri="{9D8B030D-6E8A-4147-A177-3AD203B41FA5}">
                      <a16:colId xmlns="" xmlns:a16="http://schemas.microsoft.com/office/drawing/2014/main" val="305667527"/>
                    </a:ext>
                  </a:extLst>
                </a:gridCol>
                <a:gridCol w="927562">
                  <a:extLst>
                    <a:ext uri="{9D8B030D-6E8A-4147-A177-3AD203B41FA5}">
                      <a16:colId xmlns="" xmlns:a16="http://schemas.microsoft.com/office/drawing/2014/main" val="2902880954"/>
                    </a:ext>
                  </a:extLst>
                </a:gridCol>
                <a:gridCol w="2598344">
                  <a:extLst>
                    <a:ext uri="{9D8B030D-6E8A-4147-A177-3AD203B41FA5}">
                      <a16:colId xmlns="" xmlns:a16="http://schemas.microsoft.com/office/drawing/2014/main" val="851171221"/>
                    </a:ext>
                  </a:extLst>
                </a:gridCol>
                <a:gridCol w="1050202">
                  <a:extLst>
                    <a:ext uri="{9D8B030D-6E8A-4147-A177-3AD203B41FA5}">
                      <a16:colId xmlns="" xmlns:a16="http://schemas.microsoft.com/office/drawing/2014/main" val="1247333028"/>
                    </a:ext>
                  </a:extLst>
                </a:gridCol>
                <a:gridCol w="2073244">
                  <a:extLst>
                    <a:ext uri="{9D8B030D-6E8A-4147-A177-3AD203B41FA5}">
                      <a16:colId xmlns="" xmlns:a16="http://schemas.microsoft.com/office/drawing/2014/main" val="977034749"/>
                    </a:ext>
                  </a:extLst>
                </a:gridCol>
              </a:tblGrid>
              <a:tr h="1128352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</a:rPr>
                        <a:t>GRAFİK VE FOTOĞRAF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solidFill>
                            <a:srgbClr val="00B0F0"/>
                          </a:solidFill>
                          <a:effectLst/>
                        </a:rPr>
                        <a:t>TEMEL DESEN</a:t>
                      </a:r>
                      <a:endParaRPr lang="tr-TR" sz="1200" b="1" i="0" u="none" strike="noStrike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0211GRF010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BASİT GEOMETRİK FORMLAR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36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66280863"/>
                  </a:ext>
                </a:extLst>
              </a:tr>
              <a:tr h="11283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0211GRF011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CANSIZ MODELDEN ÇİZİMLER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60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274399856"/>
                  </a:ext>
                </a:extLst>
              </a:tr>
              <a:tr h="11283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solidFill>
                            <a:srgbClr val="00B0F0"/>
                          </a:solidFill>
                          <a:effectLst/>
                        </a:rPr>
                        <a:t>BİLGİSAYAR DESTEKLİ GRAFİK TASARIM</a:t>
                      </a:r>
                      <a:endParaRPr lang="tr-TR" sz="1200" b="1" i="0" u="none" strike="noStrike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0211GRF052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TİPOGRAFİK DÜZENLEMELER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30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16237291"/>
                  </a:ext>
                </a:extLst>
              </a:tr>
              <a:tr h="11283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0211GRF043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AMBLEM VE LOGO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30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645170159"/>
                  </a:ext>
                </a:extLst>
              </a:tr>
              <a:tr h="112835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İLLÜSTRASYON</a:t>
                      </a:r>
                      <a:endParaRPr lang="tr-TR" sz="12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0211GRF083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İMGESEL KOMPOZİYON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33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31881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31150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C7FD4065-0E6B-8835-13CE-4F3B454C2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6264" y="284418"/>
            <a:ext cx="8548348" cy="1620582"/>
          </a:xfrm>
        </p:spPr>
        <p:txBody>
          <a:bodyPr/>
          <a:lstStyle/>
          <a:p>
            <a:r>
              <a:rPr lang="tr-TR" sz="3600" b="1" i="0" dirty="0">
                <a:solidFill>
                  <a:srgbClr val="000000"/>
                </a:solidFill>
                <a:effectLst/>
                <a:latin typeface="TimesNewRomanPS-BoldMT"/>
              </a:rPr>
              <a:t>ALAN ve KURS MODÜLLERİ</a:t>
            </a:r>
            <a:endParaRPr lang="tr-TR" dirty="0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="" xmlns:a16="http://schemas.microsoft.com/office/drawing/2014/main" id="{DA7005F7-5606-D4BB-F843-EF9309CE1A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407225"/>
              </p:ext>
            </p:extLst>
          </p:nvPr>
        </p:nvGraphicFramePr>
        <p:xfrm>
          <a:off x="1692323" y="967666"/>
          <a:ext cx="8900231" cy="5605914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904891">
                  <a:extLst>
                    <a:ext uri="{9D8B030D-6E8A-4147-A177-3AD203B41FA5}">
                      <a16:colId xmlns="" xmlns:a16="http://schemas.microsoft.com/office/drawing/2014/main" val="1411279628"/>
                    </a:ext>
                  </a:extLst>
                </a:gridCol>
                <a:gridCol w="1631790">
                  <a:extLst>
                    <a:ext uri="{9D8B030D-6E8A-4147-A177-3AD203B41FA5}">
                      <a16:colId xmlns="" xmlns:a16="http://schemas.microsoft.com/office/drawing/2014/main" val="2739210204"/>
                    </a:ext>
                  </a:extLst>
                </a:gridCol>
                <a:gridCol w="1090314">
                  <a:extLst>
                    <a:ext uri="{9D8B030D-6E8A-4147-A177-3AD203B41FA5}">
                      <a16:colId xmlns="" xmlns:a16="http://schemas.microsoft.com/office/drawing/2014/main" val="2547709232"/>
                    </a:ext>
                  </a:extLst>
                </a:gridCol>
                <a:gridCol w="1539089">
                  <a:extLst>
                    <a:ext uri="{9D8B030D-6E8A-4147-A177-3AD203B41FA5}">
                      <a16:colId xmlns="" xmlns:a16="http://schemas.microsoft.com/office/drawing/2014/main" val="357646662"/>
                    </a:ext>
                  </a:extLst>
                </a:gridCol>
                <a:gridCol w="669957">
                  <a:extLst>
                    <a:ext uri="{9D8B030D-6E8A-4147-A177-3AD203B41FA5}">
                      <a16:colId xmlns="" xmlns:a16="http://schemas.microsoft.com/office/drawing/2014/main" val="3992571871"/>
                    </a:ext>
                  </a:extLst>
                </a:gridCol>
                <a:gridCol w="2064190">
                  <a:extLst>
                    <a:ext uri="{9D8B030D-6E8A-4147-A177-3AD203B41FA5}">
                      <a16:colId xmlns="" xmlns:a16="http://schemas.microsoft.com/office/drawing/2014/main" val="3038685515"/>
                    </a:ext>
                  </a:extLst>
                </a:gridCol>
              </a:tblGrid>
              <a:tr h="934319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1400" b="1" u="none" strike="noStrike" dirty="0">
                          <a:effectLst/>
                        </a:rPr>
                        <a:t>GRAFİK VE FOTOĞRAF/EL SANATLARI TEKNOLOJİSİ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TEMEL TASARIM</a:t>
                      </a:r>
                      <a:endParaRPr lang="tr-TR" sz="1200" b="1" i="0" u="none" strike="noStrike" dirty="0">
                        <a:solidFill>
                          <a:srgbClr val="00B0F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0211GRF024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TASARI İLKELERİ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30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46305691"/>
                  </a:ext>
                </a:extLst>
              </a:tr>
              <a:tr h="93431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0211GRF021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NOKTA VE ÇİZGİ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35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83606524"/>
                  </a:ext>
                </a:extLst>
              </a:tr>
              <a:tr h="93431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0211GRF019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AÇIK-KOYU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25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682069085"/>
                  </a:ext>
                </a:extLst>
              </a:tr>
              <a:tr h="93431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0211GRF022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RENK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35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7307684"/>
                  </a:ext>
                </a:extLst>
              </a:tr>
              <a:tr h="93431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0211GRF020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DOKU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30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57461051"/>
                  </a:ext>
                </a:extLst>
              </a:tr>
              <a:tr h="93431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0211GRF023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STRÜKTÜR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25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İŞ SAĞLIĞI VE GÜVENLİĞİ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88" marR="6588" marT="6588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34010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39600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7E9F6803-7400-7FA7-29D4-0433A0C32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365" y="233082"/>
            <a:ext cx="9819247" cy="681318"/>
          </a:xfrm>
        </p:spPr>
        <p:txBody>
          <a:bodyPr/>
          <a:lstStyle/>
          <a:p>
            <a:r>
              <a:rPr lang="tr-TR" sz="3600" b="1" i="0" dirty="0">
                <a:solidFill>
                  <a:srgbClr val="000000"/>
                </a:solidFill>
                <a:effectLst/>
                <a:latin typeface="TimesNewRomanPS-BoldMT"/>
              </a:rPr>
              <a:t>ÖĞRENCİ BAŞVURULARININ ALINMASI</a:t>
            </a:r>
            <a:endParaRPr 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1461903" y="1270272"/>
            <a:ext cx="99230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 smtClean="0"/>
              <a:t>Okul Yöneticileri ve/veya Öğretmenler tarafından</a:t>
            </a:r>
          </a:p>
          <a:p>
            <a:pPr algn="ctr"/>
            <a:r>
              <a:rPr lang="tr-TR" sz="3200" dirty="0" smtClean="0"/>
              <a:t>Öğrencilere Duyuru Yapılır</a:t>
            </a:r>
            <a:endParaRPr lang="tr-TR" sz="3200" dirty="0"/>
          </a:p>
        </p:txBody>
      </p:sp>
      <p:sp>
        <p:nvSpPr>
          <p:cNvPr id="7" name="Metin kutusu 6"/>
          <p:cNvSpPr txBox="1"/>
          <p:nvPr/>
        </p:nvSpPr>
        <p:spPr>
          <a:xfrm>
            <a:off x="1728750" y="3134909"/>
            <a:ext cx="93893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 smtClean="0"/>
              <a:t>Öğrenciler e-Kurs Modülünden Başvuru Yapar</a:t>
            </a:r>
          </a:p>
          <a:p>
            <a:pPr algn="ctr"/>
            <a:r>
              <a:rPr lang="tr-TR" sz="3200" dirty="0" smtClean="0"/>
              <a:t>(Başvuru yapamayan öğrenciler </a:t>
            </a:r>
            <a:r>
              <a:rPr lang="tr-TR" sz="3200" b="1" dirty="0" smtClean="0">
                <a:solidFill>
                  <a:srgbClr val="FF0000"/>
                </a:solidFill>
              </a:rPr>
              <a:t>EK-1</a:t>
            </a:r>
            <a:r>
              <a:rPr lang="tr-TR" sz="3200" dirty="0" smtClean="0"/>
              <a:t> Formu ile okul idaresine başvuru yapar)</a:t>
            </a:r>
            <a:endParaRPr lang="tr-TR" sz="3200" dirty="0"/>
          </a:p>
        </p:txBody>
      </p:sp>
      <p:sp>
        <p:nvSpPr>
          <p:cNvPr id="9" name="Aşağı Ok 8"/>
          <p:cNvSpPr/>
          <p:nvPr/>
        </p:nvSpPr>
        <p:spPr>
          <a:xfrm>
            <a:off x="6174462" y="2499796"/>
            <a:ext cx="497941" cy="4828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Dikdörtgen 11"/>
          <p:cNvSpPr/>
          <p:nvPr/>
        </p:nvSpPr>
        <p:spPr>
          <a:xfrm>
            <a:off x="1685365" y="5121555"/>
            <a:ext cx="969959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100" dirty="0" smtClean="0"/>
              <a:t>Veli Muvafakat </a:t>
            </a:r>
            <a:r>
              <a:rPr lang="tr-TR" sz="3100" dirty="0"/>
              <a:t>Belgesi (EK-2) </a:t>
            </a:r>
            <a:r>
              <a:rPr lang="tr-TR" sz="3100" dirty="0" smtClean="0"/>
              <a:t>kursun </a:t>
            </a:r>
            <a:r>
              <a:rPr lang="tr-TR" sz="3100" dirty="0"/>
              <a:t>başlayacağı tarihten bir iş günü önce </a:t>
            </a:r>
            <a:r>
              <a:rPr lang="tr-TR" sz="3100" dirty="0" smtClean="0"/>
              <a:t>veli </a:t>
            </a:r>
            <a:r>
              <a:rPr lang="tr-TR" sz="3100" dirty="0"/>
              <a:t>tarafından kurs merkezine teslim edilir.</a:t>
            </a:r>
          </a:p>
        </p:txBody>
      </p:sp>
      <p:sp>
        <p:nvSpPr>
          <p:cNvPr id="13" name="Aşağı Ok 12"/>
          <p:cNvSpPr/>
          <p:nvPr/>
        </p:nvSpPr>
        <p:spPr>
          <a:xfrm>
            <a:off x="6169474" y="4693067"/>
            <a:ext cx="497941" cy="4828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53016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E476870A-DFCD-D594-BAC3-08D7612BD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7789" y="277906"/>
            <a:ext cx="9926824" cy="1627094"/>
          </a:xfrm>
        </p:spPr>
        <p:txBody>
          <a:bodyPr>
            <a:normAutofit/>
          </a:bodyPr>
          <a:lstStyle/>
          <a:p>
            <a:pPr algn="ctr"/>
            <a:r>
              <a:rPr lang="tr-TR" b="1" i="0" dirty="0" smtClean="0">
                <a:solidFill>
                  <a:srgbClr val="000000"/>
                </a:solidFill>
                <a:effectLst/>
                <a:latin typeface="TimesNewRomanPS-BoldMT"/>
              </a:rPr>
              <a:t>DİKKAT EDİLECEK HUSUSLAR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1D7CCEC2-079D-6228-8E40-B032F63A8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0076" y="1175704"/>
            <a:ext cx="10893953" cy="55401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sz="2400" b="0" i="0" dirty="0" smtClean="0">
                <a:solidFill>
                  <a:srgbClr val="000000"/>
                </a:solidFill>
                <a:effectLst/>
                <a:latin typeface="TimesNewRomanPSMT"/>
              </a:rPr>
              <a:t>Bir 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TimesNewRomanPSMT"/>
              </a:rPr>
              <a:t>öğrenci aynı anda birden fazla kurs merkezine ve kursa başvuruda bulunabilir ancak aynı tarihler için yalnız bir kursa kayıt </a:t>
            </a:r>
            <a:r>
              <a:rPr lang="tr-TR" sz="2400" b="0" i="0" dirty="0" smtClean="0">
                <a:solidFill>
                  <a:srgbClr val="000000"/>
                </a:solidFill>
                <a:effectLst/>
                <a:latin typeface="TimesNewRomanPSMT"/>
              </a:rPr>
              <a:t>olabilir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b="0" i="0" dirty="0" smtClean="0">
                <a:solidFill>
                  <a:srgbClr val="000000"/>
                </a:solidFill>
                <a:effectLst/>
                <a:latin typeface="TimesNewRomanPSMT"/>
              </a:rPr>
              <a:t>Katıldığı </a:t>
            </a:r>
            <a:r>
              <a:rPr lang="tr-TR" sz="2400" b="0" i="0" dirty="0">
                <a:solidFill>
                  <a:srgbClr val="000000"/>
                </a:solidFill>
                <a:effectLst/>
                <a:latin typeface="TimesNewRomanPSMT"/>
              </a:rPr>
              <a:t>kurs programını mazeretsiz olarak tamamlamadan ayrılan öğrenciler ilgili kursun süresi bitmeden ve her koşulda kurs süresi bitimi üzerinden bir ay geçmeden yeni bir kursa başvuru yapamaz.</a:t>
            </a:r>
            <a:r>
              <a:rPr lang="tr-TR" sz="24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rgbClr val="000000"/>
                </a:solidFill>
                <a:latin typeface="TimesNewRomanPSMT"/>
              </a:rPr>
              <a:t>Üst </a:t>
            </a:r>
            <a:r>
              <a:rPr lang="tr-TR" sz="2400" dirty="0">
                <a:solidFill>
                  <a:srgbClr val="000000"/>
                </a:solidFill>
                <a:latin typeface="TimesNewRomanPSMT"/>
              </a:rPr>
              <a:t>üste iki defa katıldığı kurs programını tamamlamadan ayrılan veya başarısız olanlar bir eğitim ve öğretim yılı geçmeden başka bir kursa başvuruda bulunamaz</a:t>
            </a:r>
            <a:r>
              <a:rPr lang="tr-TR" sz="2400" dirty="0" smtClean="0">
                <a:solidFill>
                  <a:srgbClr val="000000"/>
                </a:solidFill>
                <a:latin typeface="TimesNewRomanPSMT"/>
              </a:rPr>
              <a:t>.     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rgbClr val="000000"/>
                </a:solidFill>
                <a:latin typeface="TimesNewRomanPSMT"/>
              </a:rPr>
              <a:t>Başarılı </a:t>
            </a:r>
            <a:r>
              <a:rPr lang="tr-TR" sz="2400" dirty="0">
                <a:solidFill>
                  <a:srgbClr val="000000"/>
                </a:solidFill>
                <a:latin typeface="TimesNewRomanPSMT"/>
              </a:rPr>
              <a:t>olunan modüler kurs programlarına tekrar kurs başvurusu yapılamaz</a:t>
            </a:r>
            <a:r>
              <a:rPr lang="tr-TR" sz="2400" dirty="0" smtClean="0">
                <a:solidFill>
                  <a:srgbClr val="000000"/>
                </a:solidFill>
                <a:latin typeface="TimesNewRomanPSMT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rgbClr val="000000"/>
                </a:solidFill>
                <a:latin typeface="TimesNewRomanPSMT"/>
              </a:rPr>
              <a:t>Beceri </a:t>
            </a:r>
            <a:r>
              <a:rPr lang="tr-TR" sz="2400" dirty="0">
                <a:solidFill>
                  <a:srgbClr val="000000"/>
                </a:solidFill>
                <a:latin typeface="TimesNewRomanPSMT"/>
              </a:rPr>
              <a:t>geliştirme programlarına tüm okul türlerinden başvuru önceliğine göre öğrenci kabul edilir</a:t>
            </a:r>
            <a:r>
              <a:rPr lang="tr-TR" sz="2400" dirty="0" smtClean="0">
                <a:solidFill>
                  <a:srgbClr val="000000"/>
                </a:solidFill>
                <a:latin typeface="TimesNewRomanPSMT"/>
              </a:rPr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0372687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000571F0-F7B2-1590-9ECC-382B9DD142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2647" y="0"/>
            <a:ext cx="5091115" cy="6843944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="" xmlns:a16="http://schemas.microsoft.com/office/drawing/2014/main" id="{C2F567B0-0563-BAFA-8ED1-EFDFA020EA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5907" y="0"/>
            <a:ext cx="5436093" cy="6857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5424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9AB63C5A-0A70-79C8-919B-03EF1579E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9153" y="0"/>
            <a:ext cx="9765460" cy="633743"/>
          </a:xfrm>
        </p:spPr>
        <p:txBody>
          <a:bodyPr/>
          <a:lstStyle/>
          <a:p>
            <a:r>
              <a:rPr lang="tr-TR" sz="1800" b="1" i="0" dirty="0">
                <a:solidFill>
                  <a:srgbClr val="000000"/>
                </a:solidFill>
                <a:effectLst/>
                <a:latin typeface="TimesNewRomanPS-BoldMT"/>
              </a:rPr>
              <a:t>        </a:t>
            </a:r>
            <a:r>
              <a:rPr lang="tr-TR" sz="3200" b="1" i="0" dirty="0">
                <a:solidFill>
                  <a:srgbClr val="000000"/>
                </a:solidFill>
                <a:effectLst/>
                <a:latin typeface="TimesNewRomanPS-BoldMT"/>
              </a:rPr>
              <a:t>KURS GRUPLARININ OLUŞTURULMASI</a:t>
            </a:r>
            <a:r>
              <a:rPr lang="tr-TR" sz="3200" dirty="0"/>
              <a:t> 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CB13D2EE-1F3F-4EEC-69C3-2DC5E86D5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1954" y="778597"/>
            <a:ext cx="10910102" cy="5647765"/>
          </a:xfrm>
        </p:spPr>
        <p:txBody>
          <a:bodyPr>
            <a:noAutofit/>
          </a:bodyPr>
          <a:lstStyle/>
          <a:p>
            <a:r>
              <a:rPr lang="tr-TR" sz="2600" b="0" i="0" dirty="0">
                <a:solidFill>
                  <a:srgbClr val="000000"/>
                </a:solidFill>
                <a:effectLst/>
                <a:latin typeface="TimesNewRomanPSMT"/>
              </a:rPr>
              <a:t> Beceri geliştirme programı kapsamında açılacak modüler kurs programlarındaki kurs grupları</a:t>
            </a:r>
            <a:r>
              <a:rPr lang="tr-TR" sz="2600" dirty="0"/>
              <a:t> </a:t>
            </a:r>
            <a:br>
              <a:rPr lang="tr-TR" sz="2600" dirty="0"/>
            </a:br>
            <a:r>
              <a:rPr lang="tr-TR" sz="2600" b="0" i="0" dirty="0">
                <a:solidFill>
                  <a:srgbClr val="000000"/>
                </a:solidFill>
                <a:effectLst/>
                <a:latin typeface="TimesNewRomanPSMT"/>
              </a:rPr>
              <a:t>kurs merkezi tarafından aşağıdaki esaslar doğrultusunda oluşturulur</a:t>
            </a:r>
            <a:r>
              <a:rPr lang="tr-TR" sz="2600" b="0" i="0" dirty="0" smtClean="0">
                <a:solidFill>
                  <a:srgbClr val="000000"/>
                </a:solidFill>
                <a:effectLst/>
                <a:latin typeface="TimesNewRomanPSMT"/>
              </a:rPr>
              <a:t>.</a:t>
            </a:r>
            <a:endParaRPr lang="tr-TR" sz="2600" b="0" i="0" dirty="0">
              <a:solidFill>
                <a:srgbClr val="000000"/>
              </a:solidFill>
              <a:effectLst/>
              <a:latin typeface="TimesNewRomanPSMT"/>
            </a:endParaRPr>
          </a:p>
          <a:p>
            <a:r>
              <a:rPr lang="tr-TR" sz="2600" b="0" i="0" dirty="0" smtClean="0">
                <a:solidFill>
                  <a:srgbClr val="000000"/>
                </a:solidFill>
                <a:effectLst/>
                <a:latin typeface="TimesNewRomanPSMT"/>
              </a:rPr>
              <a:t>Her </a:t>
            </a:r>
            <a:r>
              <a:rPr lang="tr-TR" sz="2600" b="0" i="0" dirty="0">
                <a:solidFill>
                  <a:srgbClr val="000000"/>
                </a:solidFill>
                <a:effectLst/>
                <a:latin typeface="TimesNewRomanPSMT"/>
              </a:rPr>
              <a:t>bir kursun açılması için öğrenci sayısının en az 12 olması esastır. Bir kurs </a:t>
            </a:r>
            <a:r>
              <a:rPr lang="tr-TR" sz="2600" b="0" i="0" dirty="0" smtClean="0">
                <a:solidFill>
                  <a:srgbClr val="000000"/>
                </a:solidFill>
                <a:effectLst/>
                <a:latin typeface="TimesNewRomanPSMT"/>
              </a:rPr>
              <a:t>grubundaki öğrenci </a:t>
            </a:r>
            <a:r>
              <a:rPr lang="tr-TR" sz="2600" b="0" i="0" dirty="0">
                <a:solidFill>
                  <a:srgbClr val="000000"/>
                </a:solidFill>
                <a:effectLst/>
                <a:latin typeface="TimesNewRomanPSMT"/>
              </a:rPr>
              <a:t>sayısı 20’yi geçemez</a:t>
            </a:r>
            <a:r>
              <a:rPr lang="tr-TR" sz="2600" b="0" i="0" dirty="0" smtClean="0">
                <a:solidFill>
                  <a:srgbClr val="000000"/>
                </a:solidFill>
                <a:effectLst/>
                <a:latin typeface="TimesNewRomanPSMT"/>
              </a:rPr>
              <a:t>.</a:t>
            </a:r>
            <a:endParaRPr lang="tr-TR" sz="2600" b="0" i="0" dirty="0">
              <a:solidFill>
                <a:srgbClr val="000000"/>
              </a:solidFill>
              <a:effectLst/>
              <a:latin typeface="TimesNewRomanPSMT"/>
            </a:endParaRPr>
          </a:p>
          <a:p>
            <a:r>
              <a:rPr lang="tr-TR" sz="2600" b="0" i="0" dirty="0" smtClean="0">
                <a:solidFill>
                  <a:srgbClr val="000000"/>
                </a:solidFill>
                <a:effectLst/>
                <a:latin typeface="TimesNewRomanPSMT"/>
              </a:rPr>
              <a:t>Kurs </a:t>
            </a:r>
            <a:r>
              <a:rPr lang="tr-TR" sz="2600" b="0" i="0" dirty="0">
                <a:solidFill>
                  <a:srgbClr val="000000"/>
                </a:solidFill>
                <a:effectLst/>
                <a:latin typeface="TimesNewRomanPSMT"/>
              </a:rPr>
              <a:t>grupları, planlanan öğrenci kontenjanıyla sınırlı olmak üzere başvuru önceliği </a:t>
            </a:r>
            <a:r>
              <a:rPr lang="tr-TR" sz="2600" b="0" i="0" dirty="0" smtClean="0">
                <a:solidFill>
                  <a:srgbClr val="000000"/>
                </a:solidFill>
                <a:effectLst/>
                <a:latin typeface="TimesNewRomanPSMT"/>
              </a:rPr>
              <a:t>esas alınarak </a:t>
            </a:r>
            <a:r>
              <a:rPr lang="tr-TR" sz="2600" b="0" i="0" dirty="0">
                <a:solidFill>
                  <a:srgbClr val="000000"/>
                </a:solidFill>
                <a:effectLst/>
                <a:latin typeface="TimesNewRomanPSMT"/>
              </a:rPr>
              <a:t>kurs merkezi tarafından oluşturulur ve kursların başlamasından en geç bir hafta </a:t>
            </a:r>
            <a:r>
              <a:rPr lang="tr-TR" sz="2600" b="0" i="0" dirty="0" smtClean="0">
                <a:solidFill>
                  <a:srgbClr val="000000"/>
                </a:solidFill>
                <a:effectLst/>
                <a:latin typeface="TimesNewRomanPSMT"/>
              </a:rPr>
              <a:t>önce e-Kurs </a:t>
            </a:r>
            <a:r>
              <a:rPr lang="tr-TR" sz="2600" b="0" i="0" dirty="0">
                <a:solidFill>
                  <a:srgbClr val="000000"/>
                </a:solidFill>
                <a:effectLst/>
                <a:latin typeface="TimesNewRomanPSMT"/>
              </a:rPr>
              <a:t>Modülü üzerinden ilan edilir</a:t>
            </a:r>
            <a:r>
              <a:rPr lang="tr-TR" sz="2600" b="0" i="0" dirty="0" smtClean="0">
                <a:solidFill>
                  <a:srgbClr val="000000"/>
                </a:solidFill>
                <a:effectLst/>
                <a:latin typeface="TimesNewRomanPSMT"/>
              </a:rPr>
              <a:t>.</a:t>
            </a:r>
            <a:endParaRPr lang="tr-TR" sz="2600" b="0" i="0" dirty="0">
              <a:solidFill>
                <a:srgbClr val="000000"/>
              </a:solidFill>
              <a:effectLst/>
              <a:latin typeface="TimesNewRomanPSMT"/>
            </a:endParaRPr>
          </a:p>
          <a:p>
            <a:r>
              <a:rPr lang="tr-TR" sz="2600" b="0" i="0" dirty="0" smtClean="0">
                <a:solidFill>
                  <a:srgbClr val="000000"/>
                </a:solidFill>
                <a:effectLst/>
                <a:latin typeface="TimesNewRomanPSMT"/>
              </a:rPr>
              <a:t>Aynı </a:t>
            </a:r>
            <a:r>
              <a:rPr lang="tr-TR" sz="2600" b="0" i="0" dirty="0">
                <a:solidFill>
                  <a:srgbClr val="000000"/>
                </a:solidFill>
                <a:effectLst/>
                <a:latin typeface="TimesNewRomanPSMT"/>
              </a:rPr>
              <a:t>kurs programı için birden fazla kurs grubu oluşabilecek yeterli sayıda öğrenci </a:t>
            </a:r>
            <a:r>
              <a:rPr lang="tr-TR" sz="2600" b="0" i="0" dirty="0" smtClean="0">
                <a:solidFill>
                  <a:srgbClr val="000000"/>
                </a:solidFill>
                <a:effectLst/>
                <a:latin typeface="TimesNewRomanPSMT"/>
              </a:rPr>
              <a:t>bulunması halinde </a:t>
            </a:r>
            <a:r>
              <a:rPr lang="tr-TR" sz="2600" b="0" i="0" dirty="0">
                <a:solidFill>
                  <a:srgbClr val="000000"/>
                </a:solidFill>
                <a:effectLst/>
                <a:latin typeface="TimesNewRomanPSMT"/>
              </a:rPr>
              <a:t>farklı öğretim kademesi, okul/program türü veya sınıf seviyesine göre kurs </a:t>
            </a:r>
            <a:r>
              <a:rPr lang="tr-TR" sz="2600" b="0" i="0" dirty="0" smtClean="0">
                <a:solidFill>
                  <a:srgbClr val="000000"/>
                </a:solidFill>
                <a:effectLst/>
                <a:latin typeface="TimesNewRomanPSMT"/>
              </a:rPr>
              <a:t>grupları oluşturulabilir</a:t>
            </a:r>
            <a:r>
              <a:rPr lang="tr-TR" sz="2600" dirty="0" smtClean="0"/>
              <a:t> </a:t>
            </a:r>
            <a:r>
              <a:rPr lang="tr-TR" sz="2600" dirty="0"/>
              <a:t/>
            </a:r>
            <a:br>
              <a:rPr lang="tr-TR" sz="2600" dirty="0"/>
            </a:b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7403521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E1B7C403-CE60-6C1F-8E8D-F80988E3C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929" y="0"/>
            <a:ext cx="9962683" cy="1905000"/>
          </a:xfrm>
        </p:spPr>
        <p:txBody>
          <a:bodyPr/>
          <a:lstStyle/>
          <a:p>
            <a:r>
              <a:rPr lang="tr-TR" sz="3200" b="1" i="0" dirty="0">
                <a:solidFill>
                  <a:srgbClr val="000000"/>
                </a:solidFill>
                <a:effectLst/>
                <a:latin typeface="TimesNewRomanPS-BoldMT"/>
              </a:rPr>
              <a:t>KURSLARIN YÜRÜTÜLMESİ, TAMAMLANMASI</a:t>
            </a:r>
            <a:r>
              <a:rPr lang="tr-TR" sz="3200" dirty="0"/>
              <a:t>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6441AF38-3259-D4EC-19AA-0977CD478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860" y="1021975"/>
            <a:ext cx="10729032" cy="55222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800" b="0" i="0" dirty="0" smtClean="0">
                <a:solidFill>
                  <a:srgbClr val="000000"/>
                </a:solidFill>
                <a:effectLst/>
                <a:latin typeface="TimesNewRomanPSMT"/>
              </a:rPr>
              <a:t>Beceri </a:t>
            </a:r>
            <a:r>
              <a:rPr lang="tr-TR" sz="2800" b="0" i="0" dirty="0">
                <a:solidFill>
                  <a:srgbClr val="000000"/>
                </a:solidFill>
                <a:effectLst/>
                <a:latin typeface="TimesNewRomanPSMT"/>
              </a:rPr>
              <a:t>geliştirme programı kapsamında açılacak kurslar aşağıdaki esaslar doğrultusunda yürütülür.</a:t>
            </a:r>
            <a:br>
              <a:rPr lang="tr-TR" sz="2800" b="0" i="0" dirty="0">
                <a:solidFill>
                  <a:srgbClr val="000000"/>
                </a:solidFill>
                <a:effectLst/>
                <a:latin typeface="TimesNewRomanPSMT"/>
              </a:rPr>
            </a:br>
            <a:endParaRPr lang="tr-TR" sz="2800" b="0" i="0" dirty="0">
              <a:solidFill>
                <a:srgbClr val="000000"/>
              </a:solidFill>
              <a:effectLst/>
              <a:latin typeface="TimesNewRomanPSMT"/>
            </a:endParaRPr>
          </a:p>
          <a:p>
            <a:r>
              <a:rPr lang="tr-TR" sz="2800" b="0" i="0" dirty="0" smtClean="0">
                <a:solidFill>
                  <a:srgbClr val="000000"/>
                </a:solidFill>
                <a:effectLst/>
                <a:latin typeface="TimesNewRomanPSMT"/>
              </a:rPr>
              <a:t>Kurslar</a:t>
            </a:r>
            <a:r>
              <a:rPr lang="tr-TR" sz="2800" b="0" i="0" dirty="0">
                <a:solidFill>
                  <a:srgbClr val="000000"/>
                </a:solidFill>
                <a:effectLst/>
                <a:latin typeface="TimesNewRomanPSMT"/>
              </a:rPr>
              <a:t>, e-Kurs Modülünde ilan edilen tarihte başlatılır</a:t>
            </a:r>
            <a:r>
              <a:rPr lang="tr-TR" sz="2800" dirty="0"/>
              <a:t> </a:t>
            </a:r>
            <a:br>
              <a:rPr lang="tr-TR" sz="2800" dirty="0"/>
            </a:br>
            <a:endParaRPr lang="tr-TR" sz="2800" dirty="0"/>
          </a:p>
          <a:p>
            <a:r>
              <a:rPr lang="tr-TR" sz="2800" b="0" i="0" dirty="0" smtClean="0">
                <a:solidFill>
                  <a:srgbClr val="000000"/>
                </a:solidFill>
                <a:effectLst/>
                <a:latin typeface="TimesNewRomanPSMT"/>
              </a:rPr>
              <a:t>Kurslarda </a:t>
            </a:r>
            <a:r>
              <a:rPr lang="tr-TR" sz="2800" b="0" i="0" dirty="0">
                <a:solidFill>
                  <a:srgbClr val="000000"/>
                </a:solidFill>
                <a:effectLst/>
                <a:latin typeface="TimesNewRomanPSMT"/>
              </a:rPr>
              <a:t>öğrenci başarısı ilgili modüler kurs programının özelliğine göre seçilen ölçme araçlarıyla yapılacak değerlendirme sonucuna göre belirlenir.</a:t>
            </a:r>
            <a:br>
              <a:rPr lang="tr-TR" sz="2800" b="0" i="0" dirty="0">
                <a:solidFill>
                  <a:srgbClr val="000000"/>
                </a:solidFill>
                <a:effectLst/>
                <a:latin typeface="TimesNewRomanPSMT"/>
              </a:rPr>
            </a:br>
            <a:endParaRPr lang="tr-TR" sz="2800" b="0" i="0" dirty="0">
              <a:solidFill>
                <a:srgbClr val="000000"/>
              </a:solidFill>
              <a:effectLst/>
              <a:latin typeface="TimesNewRomanPSMT"/>
            </a:endParaRPr>
          </a:p>
          <a:p>
            <a:r>
              <a:rPr lang="tr-TR" sz="2800" b="0" i="0" dirty="0" smtClean="0">
                <a:solidFill>
                  <a:srgbClr val="000000"/>
                </a:solidFill>
                <a:effectLst/>
                <a:latin typeface="TimesNewRomanPSMT"/>
              </a:rPr>
              <a:t>Kursu </a:t>
            </a:r>
            <a:r>
              <a:rPr lang="tr-TR" sz="2800" b="0" i="0" dirty="0">
                <a:solidFill>
                  <a:srgbClr val="000000"/>
                </a:solidFill>
                <a:effectLst/>
                <a:latin typeface="TimesNewRomanPSMT"/>
              </a:rPr>
              <a:t>başarıyla tamamlayan öğrencilere Bakanlıkça belirlenen Katılım Belgesi </a:t>
            </a:r>
            <a:r>
              <a:rPr lang="tr-TR" sz="2800" b="1" i="0" dirty="0">
                <a:solidFill>
                  <a:srgbClr val="FF0000"/>
                </a:solidFill>
                <a:effectLst/>
                <a:latin typeface="TimesNewRomanPSMT"/>
              </a:rPr>
              <a:t>(EK-3)</a:t>
            </a:r>
            <a:r>
              <a:rPr lang="tr-TR" sz="28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tr-TR" sz="2800" b="0" i="0" dirty="0">
                <a:solidFill>
                  <a:srgbClr val="000000"/>
                </a:solidFill>
                <a:effectLst/>
                <a:latin typeface="TimesNewRomanPSMT"/>
              </a:rPr>
              <a:t>verilir ve e-Kurs Modülüne işlenir.</a:t>
            </a:r>
            <a:r>
              <a:rPr lang="tr-TR" sz="2800" dirty="0"/>
              <a:t> </a:t>
            </a:r>
            <a:br>
              <a:rPr lang="tr-TR" sz="2800" dirty="0"/>
            </a:b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794196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1E94471A-B4DE-D9FB-7FB3-139961FC9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5" y="405035"/>
            <a:ext cx="10599737" cy="1280890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>
                <a:solidFill>
                  <a:srgbClr val="000000"/>
                </a:solidFill>
                <a:latin typeface="TimesNewRomanPS-BoldMT"/>
              </a:rPr>
              <a:t>BECERİ GELİŞTİRME </a:t>
            </a:r>
            <a:r>
              <a:rPr lang="tr-TR" sz="4000" b="1" i="0" dirty="0">
                <a:solidFill>
                  <a:srgbClr val="000000"/>
                </a:solidFill>
                <a:effectLst/>
                <a:latin typeface="TimesNewRomanPS-BoldMT"/>
              </a:rPr>
              <a:t>PROGRAMIN</a:t>
            </a:r>
            <a:r>
              <a:rPr lang="tr-TR" sz="4000" b="1" dirty="0">
                <a:solidFill>
                  <a:srgbClr val="000000"/>
                </a:solidFill>
                <a:latin typeface="TimesNewRomanPS-BoldMT"/>
              </a:rPr>
              <a:t>IN</a:t>
            </a:r>
            <a:r>
              <a:rPr lang="tr-TR" sz="4000" b="1" i="0" dirty="0">
                <a:solidFill>
                  <a:srgbClr val="000000"/>
                </a:solidFill>
                <a:effectLst/>
                <a:latin typeface="TimesNewRomanPS-BoldMT"/>
              </a:rPr>
              <a:t> AMACI</a:t>
            </a:r>
            <a:endParaRPr lang="tr-TR" sz="40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7FBEFBAB-1A0E-2640-7F99-0BDC3CBD1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677" y="1617553"/>
            <a:ext cx="10348111" cy="507295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tr-TR" sz="2400" b="0" i="0" dirty="0">
                <a:effectLst/>
                <a:latin typeface="Arial" panose="020B0604020202020204" pitchFamily="34" charset="0"/>
              </a:rPr>
              <a:t>Bakanlığımıza bağlı resmi ve özel, örgün ilköğretim ve ortaöğretim kurumlarında 7. </a:t>
            </a:r>
            <a:r>
              <a:rPr lang="tr-TR" sz="2400" dirty="0">
                <a:latin typeface="Arial" panose="020B0604020202020204" pitchFamily="34" charset="0"/>
              </a:rPr>
              <a:t>ve</a:t>
            </a:r>
            <a:r>
              <a:rPr lang="tr-TR" sz="2400" b="0" i="0" dirty="0">
                <a:effectLst/>
                <a:latin typeface="Arial" panose="020B0604020202020204" pitchFamily="34" charset="0"/>
              </a:rPr>
              <a:t> 8. sınıf düzeyinde öğrenim gören istekli öğrencilerin; </a:t>
            </a:r>
          </a:p>
          <a:p>
            <a:r>
              <a:rPr lang="tr-TR" sz="2400" dirty="0">
                <a:latin typeface="Arial" panose="020B0604020202020204" pitchFamily="34" charset="0"/>
              </a:rPr>
              <a:t>T</a:t>
            </a:r>
            <a:r>
              <a:rPr lang="tr-TR" sz="2400" b="0" i="0" dirty="0">
                <a:effectLst/>
                <a:latin typeface="Arial" panose="020B0604020202020204" pitchFamily="34" charset="0"/>
              </a:rPr>
              <a:t>emel mesleki becerileri kazanmaları, </a:t>
            </a:r>
          </a:p>
          <a:p>
            <a:r>
              <a:rPr lang="tr-TR" sz="2400" b="0" i="0" dirty="0">
                <a:effectLst/>
                <a:latin typeface="Arial" panose="020B0604020202020204" pitchFamily="34" charset="0"/>
              </a:rPr>
              <a:t>Mesleği sevmeleri, </a:t>
            </a:r>
          </a:p>
          <a:p>
            <a:r>
              <a:rPr lang="tr-TR" sz="2400" dirty="0">
                <a:latin typeface="Arial" panose="020B0604020202020204" pitchFamily="34" charset="0"/>
              </a:rPr>
              <a:t>M</a:t>
            </a:r>
            <a:r>
              <a:rPr lang="tr-TR" sz="2400" b="0" i="0" dirty="0">
                <a:effectLst/>
                <a:latin typeface="Arial" panose="020B0604020202020204" pitchFamily="34" charset="0"/>
              </a:rPr>
              <a:t>esleğe erişimlerinin kolaylaştırılması, </a:t>
            </a:r>
          </a:p>
          <a:p>
            <a:r>
              <a:rPr lang="tr-TR" sz="2400" dirty="0">
                <a:latin typeface="Arial" panose="020B0604020202020204" pitchFamily="34" charset="0"/>
              </a:rPr>
              <a:t>A</a:t>
            </a:r>
            <a:r>
              <a:rPr lang="tr-TR" sz="2400" b="0" i="0" dirty="0">
                <a:effectLst/>
                <a:latin typeface="Arial" panose="020B0604020202020204" pitchFamily="34" charset="0"/>
              </a:rPr>
              <a:t>kademik ve mesleki başarılarını artırarak geniş kariyer seçeneklerinin sunulması, </a:t>
            </a:r>
          </a:p>
          <a:p>
            <a:r>
              <a:rPr lang="tr-TR" sz="2400" dirty="0">
                <a:latin typeface="Arial" panose="020B0604020202020204" pitchFamily="34" charset="0"/>
              </a:rPr>
              <a:t>H</a:t>
            </a:r>
            <a:r>
              <a:rPr lang="tr-TR" sz="2400" b="0" i="0" dirty="0">
                <a:effectLst/>
                <a:latin typeface="Arial" panose="020B0604020202020204" pitchFamily="34" charset="0"/>
              </a:rPr>
              <a:t>ayata uyum sağlamalarının kolaylaştırılması, </a:t>
            </a:r>
          </a:p>
          <a:p>
            <a:r>
              <a:rPr lang="tr-TR" sz="2400" dirty="0">
                <a:latin typeface="Arial" panose="020B0604020202020204" pitchFamily="34" charset="0"/>
              </a:rPr>
              <a:t>Y</a:t>
            </a:r>
            <a:r>
              <a:rPr lang="tr-TR" sz="2400" b="0" i="0" dirty="0">
                <a:effectLst/>
                <a:latin typeface="Arial" panose="020B0604020202020204" pitchFamily="34" charset="0"/>
              </a:rPr>
              <a:t>aşam boyu öğrenmeye teşvik eden temel mesleki gelişimlerinin desteklenmesidir.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6417345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="" xmlns:a16="http://schemas.microsoft.com/office/drawing/2014/main" id="{EB35A4A4-A6B5-7B74-21BE-9DDF982309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0023" y="18084"/>
            <a:ext cx="9857173" cy="6839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5202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647261D0-17B6-EA6B-0FED-397920F15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5950" y="4030546"/>
            <a:ext cx="9800099" cy="1736776"/>
          </a:xfrm>
        </p:spPr>
        <p:txBody>
          <a:bodyPr/>
          <a:lstStyle/>
          <a:p>
            <a:pPr algn="ctr"/>
            <a:r>
              <a:rPr lang="tr-TR" b="1" dirty="0" smtClean="0"/>
              <a:t>TEŞEKKÜRLER</a:t>
            </a:r>
            <a:endParaRPr lang="tr-TR" b="1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8285" y="869462"/>
            <a:ext cx="5995428" cy="349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522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686F60A4-3354-AE68-5C30-4A0A37A49E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0303E16D-8B4F-AE84-7D54-BEA9948D2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200" b="1" i="0" dirty="0">
                <a:solidFill>
                  <a:srgbClr val="000000"/>
                </a:solidFill>
                <a:effectLst/>
                <a:latin typeface="TimesNewRomanPS-BoldMT"/>
              </a:rPr>
              <a:t>BELİRLENEN ALANLAR</a:t>
            </a:r>
            <a:endParaRPr lang="tr-TR" sz="3200" dirty="0"/>
          </a:p>
        </p:txBody>
      </p:sp>
      <p:sp>
        <p:nvSpPr>
          <p:cNvPr id="6" name="Metin kutusu 5">
            <a:extLst>
              <a:ext uri="{FF2B5EF4-FFF2-40B4-BE49-F238E27FC236}">
                <a16:creationId xmlns="" xmlns:a16="http://schemas.microsoft.com/office/drawing/2014/main" id="{CFF55CB7-EF02-9791-CE1E-6D58C83FFF24}"/>
              </a:ext>
            </a:extLst>
          </p:cNvPr>
          <p:cNvSpPr txBox="1"/>
          <p:nvPr/>
        </p:nvSpPr>
        <p:spPr>
          <a:xfrm>
            <a:off x="370934" y="1264555"/>
            <a:ext cx="133556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/>
              <a:t>TÜRKİYE GENELİ TOPLAM </a:t>
            </a:r>
            <a:r>
              <a:rPr lang="tr-TR" sz="2800" b="1" dirty="0"/>
              <a:t>10 ALANDA 128 </a:t>
            </a:r>
            <a:r>
              <a:rPr lang="tr-TR" sz="2800" b="1" dirty="0" smtClean="0"/>
              <a:t>MODÜLDE</a:t>
            </a:r>
          </a:p>
          <a:p>
            <a:pPr algn="ctr"/>
            <a:r>
              <a:rPr lang="tr-TR" sz="2800" b="1" dirty="0" smtClean="0"/>
              <a:t>KURS </a:t>
            </a:r>
            <a:r>
              <a:rPr lang="tr-TR" sz="2800" b="1" dirty="0"/>
              <a:t>AÇILABİLECEKTİR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="" xmlns:a16="http://schemas.microsoft.com/office/drawing/2014/main" id="{8BD31C87-05F4-E7FA-410A-06F984F4A25D}"/>
              </a:ext>
            </a:extLst>
          </p:cNvPr>
          <p:cNvSpPr txBox="1"/>
          <p:nvPr/>
        </p:nvSpPr>
        <p:spPr>
          <a:xfrm>
            <a:off x="2399544" y="2545445"/>
            <a:ext cx="951536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fontAlgn="ctr">
              <a:buFont typeface="+mj-lt"/>
              <a:buAutoNum type="arabicPeriod"/>
            </a:pPr>
            <a:r>
              <a:rPr lang="tr-TR" sz="2400" b="1" u="none" strike="noStrike" dirty="0">
                <a:effectLst/>
              </a:rPr>
              <a:t>YİYECEK  İÇECEK HİZMETLERİ</a:t>
            </a:r>
          </a:p>
          <a:p>
            <a:pPr marL="342900" indent="-342900" fontAlgn="ctr">
              <a:buFont typeface="+mj-lt"/>
              <a:buAutoNum type="arabicPeriod"/>
            </a:pPr>
            <a:r>
              <a:rPr lang="tr-TR" sz="2400" b="1" u="none" strike="noStrike" dirty="0">
                <a:effectLst/>
              </a:rPr>
              <a:t>BİLİŞİM TEKNOLOJİLERİ</a:t>
            </a:r>
          </a:p>
          <a:p>
            <a:pPr marL="342900" indent="-342900" fontAlgn="ctr">
              <a:buFont typeface="+mj-lt"/>
              <a:buAutoNum type="arabicPeriod"/>
            </a:pPr>
            <a:r>
              <a:rPr lang="tr-TR" sz="2400" b="1" u="none" strike="noStrike" dirty="0">
                <a:effectLst/>
              </a:rPr>
              <a:t>MOBİLYA VE İÇ MEKÂN TASARIMI</a:t>
            </a:r>
          </a:p>
          <a:p>
            <a:pPr marL="342900" indent="-342900" fontAlgn="ctr">
              <a:buFont typeface="+mj-lt"/>
              <a:buAutoNum type="arabicPeriod"/>
            </a:pPr>
            <a:r>
              <a:rPr lang="tr-TR" sz="2400" b="1" u="none" strike="noStrike" dirty="0">
                <a:effectLst/>
              </a:rPr>
              <a:t>EL SANATLARI TEKNOLOJİSİ</a:t>
            </a:r>
          </a:p>
          <a:p>
            <a:pPr marL="342900" indent="-342900" fontAlgn="ctr">
              <a:buFont typeface="+mj-lt"/>
              <a:buAutoNum type="arabicPeriod"/>
            </a:pPr>
            <a:r>
              <a:rPr lang="tr-TR" sz="2400" b="1" u="none" strike="noStrike" dirty="0">
                <a:effectLst/>
              </a:rPr>
              <a:t>ELEKTRİK-ELEKTRONİK TEKNOLOJİSİ</a:t>
            </a:r>
          </a:p>
          <a:p>
            <a:pPr marL="342900" indent="-342900" fontAlgn="ctr">
              <a:buFont typeface="+mj-lt"/>
              <a:buAutoNum type="arabicPeriod"/>
            </a:pPr>
            <a:r>
              <a:rPr lang="tr-TR" sz="2400" b="1" u="none" strike="noStrike" dirty="0">
                <a:effectLst/>
              </a:rPr>
              <a:t>METAL TEKNOLOJİSİ</a:t>
            </a:r>
          </a:p>
          <a:p>
            <a:pPr marL="342900" indent="-342900" fontAlgn="ctr">
              <a:buFont typeface="+mj-lt"/>
              <a:buAutoNum type="arabicPeriod"/>
            </a:pPr>
            <a:r>
              <a:rPr lang="tr-TR" sz="2400" b="1" u="none" strike="noStrike" dirty="0">
                <a:effectLst/>
              </a:rPr>
              <a:t>GIDA TEKNOLOJİSİ</a:t>
            </a:r>
          </a:p>
          <a:p>
            <a:pPr marL="342900" indent="-342900" fontAlgn="ctr">
              <a:buFont typeface="+mj-lt"/>
              <a:buAutoNum type="arabicPeriod"/>
            </a:pPr>
            <a:r>
              <a:rPr lang="tr-TR" sz="2400" b="1" u="none" strike="noStrike" dirty="0">
                <a:effectLst/>
              </a:rPr>
              <a:t>TARIM(2017MTAL)</a:t>
            </a:r>
          </a:p>
          <a:p>
            <a:pPr marL="342900" indent="-342900" fontAlgn="ctr">
              <a:buFont typeface="+mj-lt"/>
              <a:buAutoNum type="arabicPeriod"/>
            </a:pPr>
            <a:r>
              <a:rPr lang="tr-TR" sz="2400" b="1" u="none" strike="noStrike" dirty="0">
                <a:effectLst/>
              </a:rPr>
              <a:t>RADYO-TELEVİZYON</a:t>
            </a:r>
          </a:p>
          <a:p>
            <a:pPr marL="342900" indent="-342900" fontAlgn="ctr">
              <a:buFont typeface="+mj-lt"/>
              <a:buAutoNum type="arabicPeriod"/>
            </a:pPr>
            <a:r>
              <a:rPr lang="tr-TR" sz="2400" b="1" u="none" strike="noStrike" dirty="0">
                <a:effectLst/>
              </a:rPr>
              <a:t>GRAFİK VE FOTOĞRAF/EL SANATLARI TEKNOLOJİSİ</a:t>
            </a:r>
            <a:endParaRPr lang="tr-TR" sz="2400" b="1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314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B8A4B080-07DC-6AC5-3B25-B42AFE97E1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D8BBD832-A41F-7B23-D2CD-9933755C2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128" y="2372706"/>
            <a:ext cx="10822854" cy="1056294"/>
          </a:xfrm>
        </p:spPr>
        <p:txBody>
          <a:bodyPr>
            <a:noAutofit/>
          </a:bodyPr>
          <a:lstStyle/>
          <a:p>
            <a:pPr algn="ctr"/>
            <a:r>
              <a:rPr lang="tr-TR" b="1" i="0" dirty="0" smtClean="0">
                <a:solidFill>
                  <a:srgbClr val="000000"/>
                </a:solidFill>
                <a:effectLst/>
                <a:latin typeface="TimesNewRomanPS-BoldMT"/>
              </a:rPr>
              <a:t>İlimizde Pilot </a:t>
            </a:r>
            <a:r>
              <a:rPr lang="tr-TR" b="1" i="0" dirty="0">
                <a:solidFill>
                  <a:srgbClr val="000000"/>
                </a:solidFill>
                <a:effectLst/>
                <a:latin typeface="TimesNewRomanPS-BoldMT"/>
              </a:rPr>
              <a:t>Okullarda Kurs Açılabilecek </a:t>
            </a:r>
            <a:r>
              <a:rPr lang="tr-TR" b="1" dirty="0">
                <a:solidFill>
                  <a:srgbClr val="000000"/>
                </a:solidFill>
                <a:latin typeface="TimesNewRomanPS-BoldMT"/>
              </a:rPr>
              <a:t>A</a:t>
            </a:r>
            <a:r>
              <a:rPr lang="tr-TR" b="1" i="0" dirty="0">
                <a:solidFill>
                  <a:srgbClr val="000000"/>
                </a:solidFill>
                <a:effectLst/>
                <a:latin typeface="TimesNewRomanPS-BoldMT"/>
              </a:rPr>
              <a:t>lanlar</a:t>
            </a:r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="" xmlns:a16="http://schemas.microsoft.com/office/drawing/2014/main" id="{42F5F051-A5D3-28D2-AAF6-E125C26D0FD7}"/>
              </a:ext>
            </a:extLst>
          </p:cNvPr>
          <p:cNvSpPr/>
          <p:nvPr/>
        </p:nvSpPr>
        <p:spPr>
          <a:xfrm>
            <a:off x="2860980" y="3426132"/>
            <a:ext cx="62905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rgbClr val="C00000"/>
                </a:solidFill>
              </a:rPr>
              <a:t>BİLİŞİM TEKNOLOJİLERİ ------------------ 15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="" xmlns:a16="http://schemas.microsoft.com/office/drawing/2014/main" id="{CE3B9C09-B7B1-E419-99DE-BE1FC7B59695}"/>
              </a:ext>
            </a:extLst>
          </p:cNvPr>
          <p:cNvSpPr/>
          <p:nvPr/>
        </p:nvSpPr>
        <p:spPr>
          <a:xfrm>
            <a:off x="2860980" y="3880789"/>
            <a:ext cx="61847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rgbClr val="C00000"/>
                </a:solidFill>
              </a:rPr>
              <a:t>ELEKTRİK-ELEKTRONİK TEKNOLOJİSİ ----- 6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="" xmlns:a16="http://schemas.microsoft.com/office/drawing/2014/main" id="{572EDF8A-9E0F-7F28-D1D3-9B906E89B6C1}"/>
              </a:ext>
            </a:extLst>
          </p:cNvPr>
          <p:cNvSpPr/>
          <p:nvPr/>
        </p:nvSpPr>
        <p:spPr>
          <a:xfrm>
            <a:off x="2860980" y="4257129"/>
            <a:ext cx="6231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rgbClr val="C00000"/>
                </a:solidFill>
              </a:rPr>
              <a:t>GIDA TEKNOLOJİSİ ----------------------- 1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="" xmlns:a16="http://schemas.microsoft.com/office/drawing/2014/main" id="{1BE1A7C2-8844-87DA-1C22-D17A28B2CA79}"/>
              </a:ext>
            </a:extLst>
          </p:cNvPr>
          <p:cNvSpPr/>
          <p:nvPr/>
        </p:nvSpPr>
        <p:spPr>
          <a:xfrm>
            <a:off x="2860980" y="4669123"/>
            <a:ext cx="61991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rgbClr val="C00000"/>
                </a:solidFill>
              </a:rPr>
              <a:t>GRAFİK VE FOTOĞRAFÇILIK ------------- 2</a:t>
            </a:r>
          </a:p>
        </p:txBody>
      </p:sp>
      <p:sp>
        <p:nvSpPr>
          <p:cNvPr id="8" name="Dikdörtgen 7">
            <a:extLst>
              <a:ext uri="{FF2B5EF4-FFF2-40B4-BE49-F238E27FC236}">
                <a16:creationId xmlns="" xmlns:a16="http://schemas.microsoft.com/office/drawing/2014/main" id="{986C0BAE-B7B7-CABD-9C01-2F8483A3657A}"/>
              </a:ext>
            </a:extLst>
          </p:cNvPr>
          <p:cNvSpPr/>
          <p:nvPr/>
        </p:nvSpPr>
        <p:spPr>
          <a:xfrm>
            <a:off x="2915298" y="5057710"/>
            <a:ext cx="61141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rgbClr val="C00000"/>
                </a:solidFill>
              </a:rPr>
              <a:t>METAL TEKNOLOJİSİ --------------------- 3</a:t>
            </a:r>
          </a:p>
        </p:txBody>
      </p:sp>
      <p:sp>
        <p:nvSpPr>
          <p:cNvPr id="9" name="Dikdörtgen 8">
            <a:extLst>
              <a:ext uri="{FF2B5EF4-FFF2-40B4-BE49-F238E27FC236}">
                <a16:creationId xmlns="" xmlns:a16="http://schemas.microsoft.com/office/drawing/2014/main" id="{A7B2C605-8C8C-8F27-57F9-900FCBAAC7FD}"/>
              </a:ext>
            </a:extLst>
          </p:cNvPr>
          <p:cNvSpPr/>
          <p:nvPr/>
        </p:nvSpPr>
        <p:spPr>
          <a:xfrm>
            <a:off x="2860980" y="5427042"/>
            <a:ext cx="61686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rgbClr val="C00000"/>
                </a:solidFill>
              </a:rPr>
              <a:t>MOBİLYA VE İÇ MEKAN TASARIMI ------ 4</a:t>
            </a:r>
          </a:p>
        </p:txBody>
      </p:sp>
      <p:sp>
        <p:nvSpPr>
          <p:cNvPr id="10" name="Dikdörtgen 9">
            <a:extLst>
              <a:ext uri="{FF2B5EF4-FFF2-40B4-BE49-F238E27FC236}">
                <a16:creationId xmlns="" xmlns:a16="http://schemas.microsoft.com/office/drawing/2014/main" id="{D249C8CE-34FC-4181-439D-8187271A39DE}"/>
              </a:ext>
            </a:extLst>
          </p:cNvPr>
          <p:cNvSpPr/>
          <p:nvPr/>
        </p:nvSpPr>
        <p:spPr>
          <a:xfrm>
            <a:off x="2860980" y="5877309"/>
            <a:ext cx="6210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rgbClr val="C00000"/>
                </a:solidFill>
              </a:rPr>
              <a:t>YİYECEK VE İÇECEK HİZMETLERİ --------- 5</a:t>
            </a:r>
          </a:p>
        </p:txBody>
      </p:sp>
      <p:sp>
        <p:nvSpPr>
          <p:cNvPr id="12" name="Başlık 1">
            <a:extLst>
              <a:ext uri="{FF2B5EF4-FFF2-40B4-BE49-F238E27FC236}">
                <a16:creationId xmlns="" xmlns:a16="http://schemas.microsoft.com/office/drawing/2014/main" id="{1BFFB882-FD05-70A4-4E07-FA14CFAFECE5}"/>
              </a:ext>
            </a:extLst>
          </p:cNvPr>
          <p:cNvSpPr txBox="1">
            <a:spLocks/>
          </p:cNvSpPr>
          <p:nvPr/>
        </p:nvSpPr>
        <p:spPr>
          <a:xfrm>
            <a:off x="1258614" y="985795"/>
            <a:ext cx="10207594" cy="165578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r-TR" sz="3200" b="1" dirty="0">
                <a:solidFill>
                  <a:srgbClr val="0070C0"/>
                </a:solidFill>
              </a:rPr>
              <a:t>İLİMİZDE 7 ALANDA 19 OKULDA </a:t>
            </a:r>
          </a:p>
          <a:p>
            <a:pPr algn="ctr"/>
            <a:r>
              <a:rPr lang="tr-TR" sz="3200" b="1" dirty="0">
                <a:solidFill>
                  <a:srgbClr val="0070C0"/>
                </a:solidFill>
              </a:rPr>
              <a:t>BECERİ GELİŞTİRME PROGRAMI UYGULANACAKTIR </a:t>
            </a:r>
          </a:p>
        </p:txBody>
      </p:sp>
    </p:spTree>
    <p:extLst>
      <p:ext uri="{BB962C8B-B14F-4D97-AF65-F5344CB8AC3E}">
        <p14:creationId xmlns:p14="http://schemas.microsoft.com/office/powerpoint/2010/main" val="222226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7F58AD7B-60FE-6778-753F-17A5C3025E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ED7958A9-7317-59A3-1D00-B45BFA1D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7658" y="252918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tr-TR" sz="4000" b="1" i="0" dirty="0">
                <a:solidFill>
                  <a:srgbClr val="000000"/>
                </a:solidFill>
                <a:effectLst/>
                <a:latin typeface="TimesNewRomanPS-BoldMT"/>
              </a:rPr>
              <a:t>KURSLARIN AÇILACAĞI PİLOT OKULLAR</a:t>
            </a:r>
            <a:endParaRPr lang="tr-TR" sz="4000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850841"/>
              </p:ext>
            </p:extLst>
          </p:nvPr>
        </p:nvGraphicFramePr>
        <p:xfrm>
          <a:off x="923278" y="1533808"/>
          <a:ext cx="10927709" cy="518658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0494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0397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310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5203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5663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İLÇE ADI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OKUL ADI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ALANLAR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OKUL SAYISI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5097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>
                          <a:effectLst/>
                        </a:rPr>
                        <a:t>KOCASİNAN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ATATÜRK KIZ MESLEKİ VE TEKNİK ANADOLU LİSESİ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YİYECEK VE İÇECEK HİZMETLERİ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>
                          <a:effectLst/>
                        </a:rPr>
                        <a:t>7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817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BİLİŞİM TEKNOLOJİLERİ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817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GIDA TEKNOLOJİSİ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50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ŞERİFE BACI KIZ MESLEKİ VE TEKNİK ANADOLU LİSESİ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YİYECEK VE İÇECEK HİZMETLERİ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817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BİLİŞİM TEKNOLOJİLERİ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513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KOCASİNAN AHMET ERDEM MESLEKİ VE TEKNİK ANADOLU LİSESİ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BİLİŞİM TEKNOLOJİLERİ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228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KOCASİNAN MUSTAFA KEMAL ATATÜRK MESLEKİ VE TEKNİK ANADOLU LİSESİ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BİLİŞİM TEKNOLOJİLERİ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60509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KOCASİNAN KIZ MESLEKİ VE TEKNİK ANADOLU LİSESİ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YİYECEK VE İÇECEK HİZMETLERİ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0817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BİLİŞİM TEKNOLOJİLERİ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0817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GRAFİK VE FOTOĞRAFÇILIK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0817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ARİF MOLU MESLEKİ VE TEKNİK ANADOLU LİSESİ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BİLİŞİM TEKNOLOJİLERİ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0817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KAYSERİ MESLEKİ VE TEKNİK ANADOLU LİSESİ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BİLİŞİM TEKNOLOJİLERİ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972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7F58AD7B-60FE-6778-753F-17A5C3025E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ED7958A9-7317-59A3-1D00-B45BFA1D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7658" y="252918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tr-TR" sz="4000" b="1" i="0" dirty="0">
                <a:solidFill>
                  <a:srgbClr val="000000"/>
                </a:solidFill>
                <a:effectLst/>
                <a:latin typeface="TimesNewRomanPS-BoldMT"/>
              </a:rPr>
              <a:t>KURSLARIN AÇILACAĞI PİLOT OKULLAR</a:t>
            </a:r>
            <a:endParaRPr lang="tr-TR" sz="4000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86581"/>
              </p:ext>
            </p:extLst>
          </p:nvPr>
        </p:nvGraphicFramePr>
        <p:xfrm>
          <a:off x="732655" y="1533808"/>
          <a:ext cx="11163598" cy="499128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4364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744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2210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3061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4778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İLÇE ADI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OKUL ADI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ALANLAR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>
                          <a:effectLst/>
                        </a:rPr>
                        <a:t>OKUL SAYISI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3969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tr-TR" sz="1200" b="1" u="none" strike="noStrike" dirty="0">
                          <a:effectLst/>
                        </a:rPr>
                        <a:t>MELİKGAZİ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ERCİYES MESLEKİ VE TEKNİK ANADOLU LİSESİ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YİYECEK VE İÇECEK HİZMETLERİ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6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396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AĞIRNAS MESLEKİ VE TEKNİK ANADOLU LİSESİ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BİLİŞİM TEKNOLOJİLERİ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396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HALİL İLİK MESLEKİ VE TEKNİK ANADOLU LİSESİ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BİLİŞİM TEKNOLOJİLERİ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396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ELEKTRİK-ELEKTRONİK TEKNOLOJİSİ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396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HÜRRİYET MESLEKİ VE TEKNİK ANADOLU LİSESİ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BİLİŞİM TEKNOLOJİLERİ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396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ELEKTRİK-ELEKTRONİK TEKNOLOJİSİ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396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MOBİLYA VE İÇ MEKAN TASARIMI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396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METAL TEKNOLOJİSİ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396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MERKEZ MESLEKİ VE TEKNİK ANADOLU LİSESİ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BİLİŞİM TEKNOLOJİLERİ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396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ELEKTRİK-ELEKTRONİK TEKNOLOJİSİ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396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MOBİLYA VE İÇ MEKAN TASARIMI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396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METAL TEKNOLOJİSİ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8396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SEYYİD BURHANEDDİN MESLEKİ VE TEKNİK ANADOLU LİSESİ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BİLİŞİM TEKNOLOJİLERİ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396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ELEKTRİK-ELEKTRONİK TEKNOLOJİSİ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8396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MOBİLYA VE İÇ MEKAN TASARIMI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8396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METAL TEKNOLOJİSİ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3947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7F58AD7B-60FE-6778-753F-17A5C3025E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ED7958A9-7317-59A3-1D00-B45BFA1D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7658" y="252918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tr-TR" sz="4000" b="1" i="0" dirty="0">
                <a:solidFill>
                  <a:srgbClr val="000000"/>
                </a:solidFill>
                <a:effectLst/>
                <a:latin typeface="TimesNewRomanPS-BoldMT"/>
              </a:rPr>
              <a:t>KURSLARIN AÇILACAĞI PİLOT OKULLAR</a:t>
            </a:r>
            <a:endParaRPr lang="tr-TR" sz="4000" dirty="0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368313"/>
              </p:ext>
            </p:extLst>
          </p:nvPr>
        </p:nvGraphicFramePr>
        <p:xfrm>
          <a:off x="941035" y="1624614"/>
          <a:ext cx="10395750" cy="474067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479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5050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58854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541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84210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İLÇE ADI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OKUL ADI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ALANLAR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</a:rPr>
                        <a:t>OKUL SAYISI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880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MELİKGAZİ</a:t>
                      </a:r>
                    </a:p>
                  </a:txBody>
                  <a:tcPr marL="6936" marR="6936" marT="69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ŞABAN FAZLIOĞLU KIZ MESLEKİ VE TEKNİK ANADOLU LİSESİ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BİLİŞİM TEKNOLOJİLERİ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tr-T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936" marR="6936" marT="6936" marB="0" anchor="ctr"/>
                </a:tc>
                <a:extLst>
                  <a:ext uri="{0D108BD9-81ED-4DB2-BD59-A6C34878D82A}">
                    <a16:rowId xmlns="" xmlns:a16="http://schemas.microsoft.com/office/drawing/2014/main" val="312213569"/>
                  </a:ext>
                </a:extLst>
              </a:tr>
              <a:tr h="548804">
                <a:tc vMerge="1">
                  <a:txBody>
                    <a:bodyPr/>
                    <a:lstStyle/>
                    <a:p>
                      <a:pPr algn="ctr" fontAlgn="ctr"/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ŞEHİT SAİM ÇELİK MESLEKİ VE TEKNİK ANADOLU LİSESİ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BİLİŞİM TEKNOLOJİLERİ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extLst>
                  <a:ext uri="{0D108BD9-81ED-4DB2-BD59-A6C34878D82A}">
                    <a16:rowId xmlns="" xmlns:a16="http://schemas.microsoft.com/office/drawing/2014/main" val="1448501197"/>
                  </a:ext>
                </a:extLst>
              </a:tr>
              <a:tr h="563029">
                <a:tc vMerge="1">
                  <a:txBody>
                    <a:bodyPr/>
                    <a:lstStyle/>
                    <a:p>
                      <a:pPr algn="ctr" fontAlgn="ctr"/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MİMAR SİNAN MESLEKİ VE TEKNİK ANADOLU LİSESİ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ELEKTRİK-ELEKTRONİK TEKNOLOJİSİ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extLst>
                  <a:ext uri="{0D108BD9-81ED-4DB2-BD59-A6C34878D82A}">
                    <a16:rowId xmlns="" xmlns:a16="http://schemas.microsoft.com/office/drawing/2014/main" val="2528897482"/>
                  </a:ext>
                </a:extLst>
              </a:tr>
              <a:tr h="548804">
                <a:tc vMerge="1">
                  <a:txBody>
                    <a:bodyPr/>
                    <a:lstStyle/>
                    <a:p>
                      <a:pPr algn="ctr" fontAlgn="ctr"/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>
                          <a:effectLst/>
                        </a:rPr>
                        <a:t>MOBİLYA VE İÇ MEKAN TASARIMI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extLst>
                  <a:ext uri="{0D108BD9-81ED-4DB2-BD59-A6C34878D82A}">
                    <a16:rowId xmlns="" xmlns:a16="http://schemas.microsoft.com/office/drawing/2014/main" val="3986788239"/>
                  </a:ext>
                </a:extLst>
              </a:tr>
              <a:tr h="548804">
                <a:tc vMerge="1">
                  <a:txBody>
                    <a:bodyPr/>
                    <a:lstStyle/>
                    <a:p>
                      <a:pPr algn="ctr" fontAlgn="ctr"/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CELAL BAYAR KIZ MESLEKİ VE TEKNİK ANADOLU LİSESİ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GRAFİK VE FOTOĞRAFÇILIK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97" marR="5697" marT="5697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extLst>
                  <a:ext uri="{0D108BD9-81ED-4DB2-BD59-A6C34878D82A}">
                    <a16:rowId xmlns="" xmlns:a16="http://schemas.microsoft.com/office/drawing/2014/main" val="3461911821"/>
                  </a:ext>
                </a:extLst>
              </a:tr>
              <a:tr h="28771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1600" b="1" u="none" strike="noStrike" dirty="0">
                          <a:effectLst/>
                        </a:rPr>
                        <a:t>TALAS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TALAS ATATÜRK MESLEKİ VE TEKNİK ANADOLU LİSESİ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BİLİŞİM TEKNOLOJİLERİ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>
                          <a:effectLst/>
                        </a:rPr>
                        <a:t>2</a:t>
                      </a:r>
                      <a:endParaRPr lang="tr-TR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64906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ELEKTRİK-ELEKTRONİK TEKNOLOJİSİ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771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HALİDE NUSRET ZORLUTUNA KIZ MESLEKİ VE TEKNİK ANADOLU LİSESİ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u="none" strike="noStrike" dirty="0">
                          <a:effectLst/>
                        </a:rPr>
                        <a:t>YİYECEK VE İÇECEK HİZMETLERİ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36" marR="6936" marT="6936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698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7F58AD7B-60FE-6778-753F-17A5C3025E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ED7958A9-7317-59A3-1D00-B45BFA1DA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795" y="946778"/>
            <a:ext cx="10172962" cy="814073"/>
          </a:xfrm>
        </p:spPr>
        <p:txBody>
          <a:bodyPr>
            <a:noAutofit/>
          </a:bodyPr>
          <a:lstStyle/>
          <a:p>
            <a:pPr algn="ctr"/>
            <a:r>
              <a:rPr lang="tr-TR" b="1" dirty="0">
                <a:solidFill>
                  <a:srgbClr val="000000"/>
                </a:solidFill>
                <a:latin typeface="TimesNewRomanPS-BoldMT"/>
              </a:rPr>
              <a:t>KURSLARIN AÇILACAĞI DİĞER OKULLAR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11214E5F-6DA5-87AF-3CD1-538B2D2DA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9507" y="2133599"/>
            <a:ext cx="10581479" cy="365464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200" b="0" i="0" dirty="0">
                <a:effectLst/>
                <a:latin typeface="Arial" panose="020B0604020202020204" pitchFamily="34" charset="0"/>
              </a:rPr>
              <a:t>"Beceri Geliştirme Programının" elverişli eğitim ortamı ile öğretmen kaynağı yeterli olan ve </a:t>
            </a:r>
            <a:r>
              <a:rPr lang="tr-TR" sz="3200" b="1" u="sng" dirty="0">
                <a:effectLst/>
                <a:latin typeface="Arial" panose="020B0604020202020204" pitchFamily="34" charset="0"/>
              </a:rPr>
              <a:t>İl Millî Eğitim Müdürlüğümüz tarafından uygun görülen </a:t>
            </a:r>
            <a:r>
              <a:rPr lang="tr-TR" sz="3200" b="0" i="0" dirty="0">
                <a:effectLst/>
                <a:latin typeface="Arial" panose="020B0604020202020204" pitchFamily="34" charset="0"/>
              </a:rPr>
              <a:t>resmî mesleki ve teknik ortaöğretim kurumlarında uygulanabilecektir. </a:t>
            </a:r>
          </a:p>
          <a:p>
            <a:pPr marL="0" indent="0" algn="just">
              <a:buNone/>
            </a:pPr>
            <a:endParaRPr lang="tr-TR" sz="3200" b="0" i="0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95806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uman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2.xml><?xml version="1.0" encoding="utf-8"?>
<a:themeOverride xmlns:a="http://schemas.openxmlformats.org/drawingml/2006/main">
  <a:clrScheme name="Duman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ppt/theme/themeOverride3.xml><?xml version="1.0" encoding="utf-8"?>
<a:themeOverride xmlns:a="http://schemas.openxmlformats.org/drawingml/2006/main">
  <a:clrScheme name="Duman">
    <a:dk1>
      <a:sysClr val="windowText" lastClr="000000"/>
    </a:dk1>
    <a:lt1>
      <a:sysClr val="window" lastClr="FFFFFF"/>
    </a:lt1>
    <a:dk2>
      <a:srgbClr val="766F54"/>
    </a:dk2>
    <a:lt2>
      <a:srgbClr val="E3EACF"/>
    </a:lt2>
    <a:accent1>
      <a:srgbClr val="A53010"/>
    </a:accent1>
    <a:accent2>
      <a:srgbClr val="DE7E18"/>
    </a:accent2>
    <a:accent3>
      <a:srgbClr val="9F8351"/>
    </a:accent3>
    <a:accent4>
      <a:srgbClr val="728653"/>
    </a:accent4>
    <a:accent5>
      <a:srgbClr val="92AA4C"/>
    </a:accent5>
    <a:accent6>
      <a:srgbClr val="6AAC91"/>
    </a:accent6>
    <a:hlink>
      <a:srgbClr val="FB4A18"/>
    </a:hlink>
    <a:folHlink>
      <a:srgbClr val="FB931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</TotalTime>
  <Words>2381</Words>
  <Application>Microsoft Office PowerPoint</Application>
  <PresentationFormat>Geniş ekran</PresentationFormat>
  <Paragraphs>756</Paragraphs>
  <Slides>31</Slides>
  <Notes>12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9" baseType="lpstr">
      <vt:lpstr>Arial</vt:lpstr>
      <vt:lpstr>Calibri</vt:lpstr>
      <vt:lpstr>Century Gothic</vt:lpstr>
      <vt:lpstr>TimesNewRomanPS-BoldMT</vt:lpstr>
      <vt:lpstr>TimesNewRomanPSMT</vt:lpstr>
      <vt:lpstr>Wingdings</vt:lpstr>
      <vt:lpstr>Wingdings 3</vt:lpstr>
      <vt:lpstr>Duman</vt:lpstr>
      <vt:lpstr>PowerPoint Sunusu</vt:lpstr>
      <vt:lpstr>Milli Eğitim Bakanlığı Mesleki ve Teknik Eğitim Genel Müdürlüğünün </vt:lpstr>
      <vt:lpstr>BECERİ GELİŞTİRME PROGRAMININ AMACI</vt:lpstr>
      <vt:lpstr>BELİRLENEN ALANLAR</vt:lpstr>
      <vt:lpstr>İlimizde Pilot Okullarda Kurs Açılabilecek Alanlar</vt:lpstr>
      <vt:lpstr>KURSLARIN AÇILACAĞI PİLOT OKULLAR</vt:lpstr>
      <vt:lpstr>KURSLARIN AÇILACAĞI PİLOT OKULLAR</vt:lpstr>
      <vt:lpstr>KURSLARIN AÇILACAĞI PİLOT OKULLAR</vt:lpstr>
      <vt:lpstr>KURSLARIN AÇILACAĞI DİĞER OKULLAR</vt:lpstr>
      <vt:lpstr>BECERİ GELİŞTİRME PROGRAMI UYGULAMA AKIŞI</vt:lpstr>
      <vt:lpstr>GENEL ESASLAR</vt:lpstr>
      <vt:lpstr>GENEL ESASLAR</vt:lpstr>
      <vt:lpstr>KURSLAR NASIL YÜRÜTÜLECEK</vt:lpstr>
      <vt:lpstr> ALAN ve KURS MODÜLLERİ</vt:lpstr>
      <vt:lpstr>         ALAN ve KURS MODÜLLERİ</vt:lpstr>
      <vt:lpstr>      ALAN ve KURS MODÜLLERİ</vt:lpstr>
      <vt:lpstr> ALAN ve KURS MODÜLLERİ</vt:lpstr>
      <vt:lpstr>ALAN ve KURS MODÜLLERİ</vt:lpstr>
      <vt:lpstr>ALAN ve KURS MODÜLLERİ</vt:lpstr>
      <vt:lpstr>ALAN ve KURS MODÜLLERİ</vt:lpstr>
      <vt:lpstr>ALAN ve KURS MODÜLLERİ</vt:lpstr>
      <vt:lpstr>ALAN ve KURS MODÜLLERİ</vt:lpstr>
      <vt:lpstr>ALAN ve KURS MODÜLLERİ</vt:lpstr>
      <vt:lpstr>ALAN ve KURS MODÜLLERİ</vt:lpstr>
      <vt:lpstr>ÖĞRENCİ BAŞVURULARININ ALINMASI</vt:lpstr>
      <vt:lpstr>DİKKAT EDİLECEK HUSUSLAR</vt:lpstr>
      <vt:lpstr>PowerPoint Sunusu</vt:lpstr>
      <vt:lpstr>        KURS GRUPLARININ OLUŞTURULMASI </vt:lpstr>
      <vt:lpstr>KURSLARIN YÜRÜTÜLMESİ, TAMAMLANMASI  </vt:lpstr>
      <vt:lpstr>PowerPoint Sunusu</vt:lpstr>
      <vt:lpstr>TEŞEKKÜRLER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KAYSERİ İL MİLLİ EĞİTİM MÜDÜRLÜĞÜ</dc:title>
  <dc:creator>Ka-mehmet.pektemir</dc:creator>
  <cp:lastModifiedBy>Microsoft hesabı</cp:lastModifiedBy>
  <cp:revision>93</cp:revision>
  <dcterms:created xsi:type="dcterms:W3CDTF">2024-11-04T12:02:14Z</dcterms:created>
  <dcterms:modified xsi:type="dcterms:W3CDTF">2024-12-02T07:03:18Z</dcterms:modified>
</cp:coreProperties>
</file>