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5" r:id="rId1"/>
  </p:sldMasterIdLst>
  <p:notesMasterIdLst>
    <p:notesMasterId r:id="rId25"/>
  </p:notesMasterIdLst>
  <p:sldIdLst>
    <p:sldId id="256" r:id="rId2"/>
    <p:sldId id="258" r:id="rId3"/>
    <p:sldId id="288" r:id="rId4"/>
    <p:sldId id="260" r:id="rId5"/>
    <p:sldId id="291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3" r:id="rId17"/>
    <p:sldId id="275" r:id="rId18"/>
    <p:sldId id="274" r:id="rId19"/>
    <p:sldId id="276" r:id="rId20"/>
    <p:sldId id="277" r:id="rId21"/>
    <p:sldId id="289" r:id="rId22"/>
    <p:sldId id="286" r:id="rId23"/>
    <p:sldId id="281" r:id="rId24"/>
  </p:sldIdLst>
  <p:sldSz cx="12192000" cy="6858000"/>
  <p:notesSz cx="6888163" cy="100203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Roboto Medium" panose="020B0604020202020204" charset="0"/>
      <p:regular r:id="rId36"/>
      <p:bold r:id="rId37"/>
      <p:italic r:id="rId38"/>
      <p:boldItalic r:id="rId39"/>
    </p:embeddedFont>
    <p:embeddedFont>
      <p:font typeface="Arial Rounded MT Bold" panose="020F0704030504030204" pitchFamily="3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Impact" panose="020B0806030902050204" pitchFamily="34" charset="0"/>
      <p:regular r:id="rId45"/>
    </p:embeddedFont>
    <p:embeddedFont>
      <p:font typeface="Arial Black" panose="020B0A04020102020204" pitchFamily="34" charset="0"/>
      <p:bold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L5dnNVotXkFZyXfI8zg8C2wV6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C1CBEA-BED7-4D49-8A13-009D6916E759}">
  <a:tblStyle styleId="{B8C1CBEA-BED7-4D49-8A13-009D6916E7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5441" autoAdjust="0"/>
  </p:normalViewPr>
  <p:slideViewPr>
    <p:cSldViewPr snapToGrid="0">
      <p:cViewPr varScale="1">
        <p:scale>
          <a:sx n="106" d="100"/>
          <a:sy n="106" d="100"/>
        </p:scale>
        <p:origin x="61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3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546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algn="r"/>
            <a:fld id="{00000000-1234-1234-1234-123412341234}" type="slidenum">
              <a:rPr lang="tr-T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tr-T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444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7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7" name="Google Shape;2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71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aa73ad6fd_0_78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8" name="Google Shape;308;gcaa73ad6fd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42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aa73ad6fd_0_82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9" name="Google Shape;329;gcaa73ad6fd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042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aa73ad6fd_0_84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0" name="Google Shape;350;gcaa73ad6fd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02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caa73ad6fd_0_121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9" name="Google Shape;389;gcaa73ad6fd_0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447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caa63d0e46_0_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64" name="Google Shape;464;gcaa63d0e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697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aa63d0e46_0_5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32" name="Google Shape;532;gcaa63d0e4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92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caa63d0e46_0_6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12" name="Google Shape;612;gcaa63d0e4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314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caa63d0e46_0_3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63" name="Google Shape;563;gcaa63d0e4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7472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caa63d0e46_0_253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37" name="Google Shape;637;gcaa63d0e46_0_2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6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aa73ad6fd_0_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1" name="Google Shape;91;gcaa73ad6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637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caa63d0e46_0_2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58" name="Google Shape;658;gcaa63d0e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573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47" name="Google Shape;7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6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aa73ad6fd_0_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1" name="Google Shape;91;gcaa73ad6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09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aa63d0e46_0_258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3" name="Google Shape;133;gcaa63d0e46_0_2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886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aa63d0e46_0_258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3" name="Google Shape;133;gcaa63d0e46_0_2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158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17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aa73ad6fd_0_31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4" name="Google Shape;164;gcaa73ad6f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02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aa63d0e46_0_8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9" name="Google Shape;189;gcaa63d0e4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050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7" name="Google Shape;2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1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rgbClr val="002060"/>
                </a:solidFill>
              </a:defRPr>
            </a:lvl1pPr>
          </a:lstStyle>
          <a:p>
            <a:fld id="{A0EE3083-ABBE-49D3-BE7A-044A73D198D2}" type="datetimeFigureOut">
              <a:rPr lang="tr-TR" smtClean="0"/>
              <a:pPr/>
              <a:t>2.12.2024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8CF59-D7A8-43F8-800D-F4E930A017A8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 userDrawn="1"/>
        </p:nvSpPr>
        <p:spPr>
          <a:xfrm>
            <a:off x="3646622" y="6420052"/>
            <a:ext cx="484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002060"/>
                </a:solidFill>
              </a:rPr>
              <a:t>k</a:t>
            </a:r>
            <a:r>
              <a:rPr lang="tr-TR" dirty="0" smtClean="0">
                <a:solidFill>
                  <a:srgbClr val="002060"/>
                </a:solidFill>
              </a:rPr>
              <a:t>ayseriarge.meb.gov.tr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508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6376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0840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  <p:sp>
        <p:nvSpPr>
          <p:cNvPr id="7" name="Metin kutusu 6"/>
          <p:cNvSpPr txBox="1"/>
          <p:nvPr userDrawn="1"/>
        </p:nvSpPr>
        <p:spPr>
          <a:xfrm>
            <a:off x="4564209" y="6420052"/>
            <a:ext cx="301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002060"/>
                </a:solidFill>
              </a:rPr>
              <a:t>k</a:t>
            </a:r>
            <a:r>
              <a:rPr lang="tr-TR" dirty="0" smtClean="0">
                <a:solidFill>
                  <a:srgbClr val="002060"/>
                </a:solidFill>
              </a:rPr>
              <a:t>ayseriarge.meb.gov.tr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04072" y="64336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EE3083-ABBE-49D3-BE7A-044A73D198D2}" type="datetimeFigureOut">
              <a:rPr lang="tr-TR" smtClean="0"/>
              <a:pPr/>
              <a:t>2.12.2024</a:t>
            </a:fld>
            <a:endParaRPr lang="tr-TR" dirty="0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-25667" y="5597914"/>
            <a:ext cx="12192000" cy="717879"/>
            <a:chOff x="-25667" y="5597914"/>
            <a:chExt cx="12192000" cy="717879"/>
          </a:xfrm>
        </p:grpSpPr>
        <p:sp>
          <p:nvSpPr>
            <p:cNvPr id="11" name="Google Shape;93;gcaa73ad6fd_0_0"/>
            <p:cNvSpPr/>
            <p:nvPr/>
          </p:nvSpPr>
          <p:spPr>
            <a:xfrm>
              <a:off x="-25667" y="5597914"/>
              <a:ext cx="12192000" cy="60900"/>
            </a:xfrm>
            <a:prstGeom prst="rect">
              <a:avLst/>
            </a:prstGeom>
            <a:solidFill>
              <a:srgbClr val="2F5496"/>
            </a:solidFill>
            <a:ln w="12700" cap="flat" cmpd="sng">
              <a:solidFill>
                <a:srgbClr val="323F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94;gcaa73ad6fd_0_0" descr="ab bakanlığı ile ilgili görsel sonucu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540205" y="5752954"/>
              <a:ext cx="1024836" cy="540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6;gcaa73ad6fd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3224" y="5752954"/>
              <a:ext cx="1024836" cy="562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7;gcaa73ad6fd_0_0" descr="erasmus+ ile ilgili gÃ¶rsel sonucu"/>
            <p:cNvPicPr preferRelativeResize="0"/>
            <p:nvPr/>
          </p:nvPicPr>
          <p:blipFill rotWithShape="1">
            <a:blip r:embed="rId4">
              <a:alphaModFix/>
            </a:blip>
            <a:srcRect b="27371"/>
            <a:stretch/>
          </p:blipFill>
          <p:spPr>
            <a:xfrm>
              <a:off x="5050374" y="5743216"/>
              <a:ext cx="1947516" cy="5596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1249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8870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2018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1592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1787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6375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2974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5667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EE3083-ABBE-49D3-BE7A-044A73D198D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://menti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rasmus-esc/organisation-registration/screen/home" TargetMode="External"/><Relationship Id="rId7" Type="http://schemas.openxmlformats.org/officeDocument/2006/relationships/hyperlink" Target="https://eur-lex.europa.eu/legal-content/EN/TXT/?uri=OJ:C_202406983" TargetMode="External"/><Relationship Id="rId2" Type="http://schemas.openxmlformats.org/officeDocument/2006/relationships/hyperlink" Target="http://www.ua.gov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gate.ec.europa.eu/app-forms/af-ui-opportunities/#/erasmus-plus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ebgate.ec.europa.eu/web-eform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paletr.meb.gov.tr/epale-sayfasina-nasil-giris-yapilir.php" TargetMode="External"/><Relationship Id="rId3" Type="http://schemas.openxmlformats.org/officeDocument/2006/relationships/hyperlink" Target="https://ec.europa.eu/programmes/erasmus-plus/projects_en" TargetMode="External"/><Relationship Id="rId7" Type="http://schemas.openxmlformats.org/officeDocument/2006/relationships/hyperlink" Target="https://epale.ec.europa.eu/e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educationgateway.eu/en/pub/index.htm" TargetMode="External"/><Relationship Id="rId5" Type="http://schemas.openxmlformats.org/officeDocument/2006/relationships/hyperlink" Target="http://etwinning.meb.gov.tr/" TargetMode="External"/><Relationship Id="rId4" Type="http://schemas.openxmlformats.org/officeDocument/2006/relationships/hyperlink" Target="https://www.etwinning.net/en/pub/index.htm" TargetMode="External"/><Relationship Id="rId9" Type="http://schemas.openxmlformats.org/officeDocument/2006/relationships/hyperlink" Target="https://europa.eu/youth/home_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akan.yigit@meb.gov.t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 descr="ab bakanlığı ile ilgili g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5269" y="464160"/>
            <a:ext cx="2188976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758536" y="1873216"/>
            <a:ext cx="1057794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tr-TR" sz="3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İL MİLLİ EĞİTİM MÜDÜRLÜĞÜ</a:t>
            </a:r>
            <a:endParaRPr lang="tr-TR" sz="1600" dirty="0">
              <a:solidFill>
                <a:schemeClr val="dk1"/>
              </a:solidFill>
              <a:ea typeface="Calibri"/>
            </a:endParaRPr>
          </a:p>
          <a:p>
            <a:pPr algn="ctr">
              <a:buClr>
                <a:schemeClr val="dk1"/>
              </a:buClr>
            </a:pPr>
            <a:r>
              <a:rPr lang="tr-TR" sz="3200" b="1" dirty="0">
                <a:solidFill>
                  <a:srgbClr val="0000FF"/>
                </a:solidFill>
                <a:cs typeface="Calibri"/>
              </a:rPr>
              <a:t>AB Projeleri Hazırlama Teknikleri Kursu</a:t>
            </a:r>
          </a:p>
          <a:p>
            <a:pPr algn="ctr">
              <a:buClr>
                <a:schemeClr val="dk1"/>
              </a:buClr>
            </a:pPr>
            <a:r>
              <a:rPr lang="tr-TR" sz="2800" b="1" u="sng" dirty="0" smtClean="0">
                <a:solidFill>
                  <a:srgbClr val="0000FF"/>
                </a:solidFill>
                <a:cs typeface="Calibri"/>
              </a:rPr>
              <a:t>25.11.2024 </a:t>
            </a:r>
            <a:r>
              <a:rPr lang="tr-TR" sz="2800" b="1" u="sng" dirty="0">
                <a:solidFill>
                  <a:srgbClr val="0000FF"/>
                </a:solidFill>
                <a:cs typeface="Calibri"/>
              </a:rPr>
              <a:t>- </a:t>
            </a:r>
            <a:r>
              <a:rPr lang="tr-TR" sz="2800" b="1" u="sng" dirty="0" smtClean="0">
                <a:solidFill>
                  <a:srgbClr val="0000FF"/>
                </a:solidFill>
                <a:cs typeface="Calibri"/>
              </a:rPr>
              <a:t>29.11.2024</a:t>
            </a:r>
            <a:endParaRPr lang="tr-TR" sz="2800" b="1" u="sng" dirty="0">
              <a:solidFill>
                <a:srgbClr val="0000FF"/>
              </a:solidFill>
              <a:cs typeface="Calibri"/>
              <a:sym typeface="Calibri"/>
              <a:hlinkClick r:id="rId4"/>
            </a:endParaRPr>
          </a:p>
          <a:p>
            <a:pPr lvl="0" algn="ctr">
              <a:buClr>
                <a:schemeClr val="dk1"/>
              </a:buClr>
            </a:pPr>
            <a:endParaRPr lang="tr-TR" sz="3200" b="1" u="sng" dirty="0">
              <a:solidFill>
                <a:srgbClr val="0000FF"/>
              </a:solidFill>
              <a:cs typeface="Calibri"/>
              <a:sym typeface="Calibri"/>
              <a:hlinkClick r:id="rId4"/>
            </a:endParaRPr>
          </a:p>
          <a:p>
            <a:pPr lvl="0" algn="ctr">
              <a:buClr>
                <a:schemeClr val="dk1"/>
              </a:buClr>
            </a:pPr>
            <a:r>
              <a:rPr lang="tr-TR" sz="3200" b="1" u="sng" dirty="0" smtClean="0">
                <a:cs typeface="Calibri"/>
                <a:sym typeface="Calibri"/>
                <a:hlinkClick r:id="rId4"/>
              </a:rPr>
              <a:t>Eğitim Görevlisi</a:t>
            </a:r>
            <a:endParaRPr lang="tr-TR" sz="3200" b="1" u="sng" dirty="0">
              <a:cs typeface="Calibri"/>
              <a:sym typeface="Calibri"/>
              <a:hlinkClick r:id="rId4"/>
            </a:endParaRPr>
          </a:p>
          <a:p>
            <a:pPr lvl="0" algn="ctr">
              <a:buClr>
                <a:schemeClr val="dk1"/>
              </a:buClr>
            </a:pPr>
            <a:r>
              <a:rPr lang="tr-TR" sz="3200" b="1" u="sng" dirty="0" smtClean="0">
                <a:cs typeface="Calibri"/>
                <a:sym typeface="Calibri"/>
                <a:hlinkClick r:id="rId4"/>
              </a:rPr>
              <a:t>Hakan </a:t>
            </a:r>
            <a:r>
              <a:rPr lang="tr-TR" sz="3200" b="1" u="sng" dirty="0">
                <a:cs typeface="Calibri"/>
                <a:sym typeface="Calibri"/>
                <a:hlinkClick r:id="rId4"/>
              </a:rPr>
              <a:t>YİĞİT</a:t>
            </a:r>
            <a:endParaRPr lang="tr-TR" u="sng" dirty="0">
              <a:hlinkClick r:id="rId4"/>
            </a:endParaRPr>
          </a:p>
          <a:p>
            <a:pPr lvl="0" algn="r">
              <a:buClr>
                <a:schemeClr val="dk1"/>
              </a:buClr>
            </a:pPr>
            <a:endParaRPr lang="tr-TR" sz="1800" u="sng" dirty="0" smtClean="0">
              <a:hlinkClick r:id="rId4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771" y="464160"/>
            <a:ext cx="2188976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98" y="284160"/>
            <a:ext cx="1433420" cy="144000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646622" y="6420052"/>
            <a:ext cx="484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002060"/>
                </a:solidFill>
              </a:rPr>
              <a:t>k</a:t>
            </a:r>
            <a:r>
              <a:rPr lang="tr-TR" dirty="0" smtClean="0">
                <a:solidFill>
                  <a:srgbClr val="002060"/>
                </a:solidFill>
              </a:rPr>
              <a:t>ayseriarge.meb.gov.tr</a:t>
            </a:r>
            <a:endParaRPr lang="tr-T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"/>
          <p:cNvSpPr/>
          <p:nvPr/>
        </p:nvSpPr>
        <p:spPr>
          <a:xfrm>
            <a:off x="3833275" y="1058358"/>
            <a:ext cx="4320125" cy="646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PERSONEL HAREKETLİLİĞİ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296" name="Google Shape;296;p5"/>
          <p:cNvSpPr/>
          <p:nvPr/>
        </p:nvSpPr>
        <p:spPr>
          <a:xfrm>
            <a:off x="298477" y="1771356"/>
            <a:ext cx="3003000" cy="700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KURS VE EĞİTİM</a:t>
            </a: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5"/>
          <p:cNvSpPr/>
          <p:nvPr/>
        </p:nvSpPr>
        <p:spPr>
          <a:xfrm>
            <a:off x="8930199" y="1771356"/>
            <a:ext cx="2850900" cy="700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ÖĞRETMEN GÖREVLENDİRMESİ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98" name="Google Shape;298;p5"/>
          <p:cNvSpPr/>
          <p:nvPr/>
        </p:nvSpPr>
        <p:spPr>
          <a:xfrm>
            <a:off x="4347089" y="1755680"/>
            <a:ext cx="3292500" cy="700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İŞ BAŞI GÖZLEM</a:t>
            </a: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9" name="Google Shape;299;p5"/>
          <p:cNvCxnSpPr>
            <a:stCxn id="295" idx="2"/>
            <a:endCxn id="297" idx="0"/>
          </p:cNvCxnSpPr>
          <p:nvPr/>
        </p:nvCxnSpPr>
        <p:spPr>
          <a:xfrm rot="16200000" flipH="1">
            <a:off x="8141094" y="-443199"/>
            <a:ext cx="66798" cy="436231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Google Shape;300;p5"/>
          <p:cNvCxnSpPr>
            <a:stCxn id="296" idx="0"/>
            <a:endCxn id="295" idx="2"/>
          </p:cNvCxnSpPr>
          <p:nvPr/>
        </p:nvCxnSpPr>
        <p:spPr>
          <a:xfrm rot="5400000" flipH="1" flipV="1">
            <a:off x="3863258" y="-358723"/>
            <a:ext cx="66798" cy="419336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5"/>
          <p:cNvCxnSpPr>
            <a:stCxn id="295" idx="2"/>
            <a:endCxn id="298" idx="0"/>
          </p:cNvCxnSpPr>
          <p:nvPr/>
        </p:nvCxnSpPr>
        <p:spPr>
          <a:xfrm>
            <a:off x="5993338" y="1704558"/>
            <a:ext cx="1" cy="5112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" name="Google Shape;302;p5"/>
          <p:cNvSpPr txBox="1"/>
          <p:nvPr/>
        </p:nvSpPr>
        <p:spPr>
          <a:xfrm>
            <a:off x="149550" y="2405395"/>
            <a:ext cx="390175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* Tüm 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okul personeli katılabilir.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* 2-30 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Gün Olabilir.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* Her 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katılımcı için maksimum 10 </a:t>
            </a: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gün. 80 Euro/Gün ödeme 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yapılır.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* Katılımcılar 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gönderen </a:t>
            </a: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okulda (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kurumda) çalışıyor olmak zorundadır</a:t>
            </a: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"/>
          <p:cNvSpPr txBox="1"/>
          <p:nvPr/>
        </p:nvSpPr>
        <p:spPr>
          <a:xfrm>
            <a:off x="4244325" y="2405395"/>
            <a:ext cx="40140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*Tüm okul personeli katılabilir.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2-60 Gün Olabilir.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Önceden anlaşma sağlanan bir karşı kurumda (okul) gerçekleşir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Sadece seyahat ve bireysel destek ödemesi yapılır.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Katılımcılar gönderen okulda(kurumda) çalışıyor olmak zorundadır.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"/>
          <p:cNvSpPr txBox="1"/>
          <p:nvPr/>
        </p:nvSpPr>
        <p:spPr>
          <a:xfrm>
            <a:off x="8930199" y="2405395"/>
            <a:ext cx="2932200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*2-365 Gün Olabilir.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300" dirty="0">
                <a:latin typeface="Calibri"/>
                <a:ea typeface="Calibri"/>
                <a:cs typeface="Calibri"/>
                <a:sym typeface="Calibri"/>
              </a:rPr>
              <a:t>Katılımcılar gönderen okulda(kurumda) çalışıyor olmak zorundadır.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9;gcaa73ad6fd_0_0"/>
          <p:cNvSpPr txBox="1">
            <a:spLocks/>
          </p:cNvSpPr>
          <p:nvPr/>
        </p:nvSpPr>
        <p:spPr>
          <a:xfrm>
            <a:off x="1193201" y="97317"/>
            <a:ext cx="9996449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Bireylerin Öğrenme Hareketliliği (</a:t>
            </a:r>
            <a:r>
              <a:rPr lang="tr-TR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Action 1)</a:t>
            </a:r>
            <a:endParaRPr lang="tr-T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aa73ad6fd_0_785"/>
          <p:cNvSpPr/>
          <p:nvPr/>
        </p:nvSpPr>
        <p:spPr>
          <a:xfrm>
            <a:off x="3578275" y="1000985"/>
            <a:ext cx="4840500" cy="700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>
                <a:latin typeface="Roboto"/>
                <a:ea typeface="Roboto"/>
                <a:cs typeface="Roboto"/>
                <a:sym typeface="Roboto"/>
              </a:rPr>
              <a:t>ÖĞRENCİ HAREKETLİLİĞİ</a:t>
            </a:r>
            <a:endParaRPr sz="2800" b="1"/>
          </a:p>
        </p:txBody>
      </p:sp>
      <p:sp>
        <p:nvSpPr>
          <p:cNvPr id="317" name="Google Shape;317;gcaa73ad6fd_0_785"/>
          <p:cNvSpPr/>
          <p:nvPr/>
        </p:nvSpPr>
        <p:spPr>
          <a:xfrm>
            <a:off x="298475" y="1778116"/>
            <a:ext cx="3059400" cy="700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atin typeface="Roboto"/>
                <a:ea typeface="Roboto"/>
                <a:cs typeface="Roboto"/>
                <a:sym typeface="Roboto"/>
              </a:rPr>
              <a:t>ÖĞRENCİ GRUPLARI HAREKETLİLİĞİ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gcaa73ad6fd_0_785"/>
          <p:cNvSpPr/>
          <p:nvPr/>
        </p:nvSpPr>
        <p:spPr>
          <a:xfrm>
            <a:off x="8005725" y="1778116"/>
            <a:ext cx="3746875" cy="700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atin typeface="Roboto"/>
                <a:ea typeface="Roboto"/>
                <a:cs typeface="Roboto"/>
                <a:sym typeface="Roboto"/>
              </a:rPr>
              <a:t>UZUN DÖNEM ÖĞRENCİ HAREKETLİLİĞİ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gcaa73ad6fd_0_785"/>
          <p:cNvSpPr/>
          <p:nvPr/>
        </p:nvSpPr>
        <p:spPr>
          <a:xfrm>
            <a:off x="4352274" y="1751916"/>
            <a:ext cx="3292500" cy="700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latin typeface="Roboto"/>
                <a:ea typeface="Roboto"/>
                <a:cs typeface="Roboto"/>
                <a:sym typeface="Roboto"/>
              </a:rPr>
              <a:t>KISA DÖNEM ÖĞRENCİ HAREKETLİLİĞİ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0" name="Google Shape;320;gcaa73ad6fd_0_785"/>
          <p:cNvCxnSpPr>
            <a:stCxn id="316" idx="2"/>
            <a:endCxn id="318" idx="0"/>
          </p:cNvCxnSpPr>
          <p:nvPr/>
        </p:nvCxnSpPr>
        <p:spPr>
          <a:xfrm rot="16200000" flipH="1">
            <a:off x="7900529" y="-200519"/>
            <a:ext cx="76631" cy="388063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gcaa73ad6fd_0_785"/>
          <p:cNvCxnSpPr>
            <a:stCxn id="317" idx="0"/>
            <a:endCxn id="316" idx="2"/>
          </p:cNvCxnSpPr>
          <p:nvPr/>
        </p:nvCxnSpPr>
        <p:spPr>
          <a:xfrm rot="5400000" flipH="1" flipV="1">
            <a:off x="3875035" y="-345374"/>
            <a:ext cx="76631" cy="41703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gcaa73ad6fd_0_785"/>
          <p:cNvCxnSpPr>
            <a:stCxn id="316" idx="2"/>
            <a:endCxn id="319" idx="0"/>
          </p:cNvCxnSpPr>
          <p:nvPr/>
        </p:nvCxnSpPr>
        <p:spPr>
          <a:xfrm flipH="1">
            <a:off x="5998524" y="1701485"/>
            <a:ext cx="1" cy="504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gcaa73ad6fd_0_785"/>
          <p:cNvSpPr txBox="1"/>
          <p:nvPr/>
        </p:nvSpPr>
        <p:spPr>
          <a:xfrm>
            <a:off x="298475" y="2376350"/>
            <a:ext cx="40140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*Tüm okul öğrencileri katılabilir.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2-30 Gün 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olabilir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Her 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grupta en 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az 2 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öğrenci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*Öğrenciler yurt dışında akranlarıyla 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birlikte öğrenme aktiviteleri 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yapar.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Öğretmenler ya da yetkili kişiler 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refakatçi olur.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solidFill>
                  <a:srgbClr val="050505"/>
                </a:solidFill>
                <a:latin typeface="Calibri"/>
                <a:ea typeface="Calibri"/>
                <a:cs typeface="Calibri"/>
                <a:sym typeface="Calibri"/>
              </a:rPr>
              <a:t>Etkinlik en az iki Program ülkesinden öğrencileri içermelidir.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caa73ad6fd_0_785"/>
          <p:cNvSpPr txBox="1"/>
          <p:nvPr/>
        </p:nvSpPr>
        <p:spPr>
          <a:xfrm>
            <a:off x="4329657" y="2410431"/>
            <a:ext cx="38004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*Tüm okul öğrencileri katılabilir.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10-29 Gün 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olabilir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Öğrenciler 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yurt dışında okulda/ işletmede eğitim alır veya staj 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yaparlar.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Her katılımcı için bireysel eğitim programı hazırlanmalıdır.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Dezavantajlı bireyler için minimum 2 günlük hareketlilik yapılabilir.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caa73ad6fd_0_785"/>
          <p:cNvSpPr txBox="1"/>
          <p:nvPr/>
        </p:nvSpPr>
        <p:spPr>
          <a:xfrm>
            <a:off x="8005724" y="2355375"/>
            <a:ext cx="4356037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*Tüm okul öğrencileri katılabilir.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30-365 Gün 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Olabilir.</a:t>
            </a:r>
            <a:endParaRPr lang="tr-TR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tr-TR" sz="2000" dirty="0" smtClean="0">
                <a:ea typeface="Calibri"/>
                <a:cs typeface="Calibri"/>
                <a:sym typeface="Calibri"/>
              </a:rPr>
              <a:t>Öğrenciler </a:t>
            </a:r>
            <a:r>
              <a:rPr lang="tr-TR" sz="2000" dirty="0">
                <a:ea typeface="Calibri"/>
                <a:cs typeface="Calibri"/>
                <a:sym typeface="Calibri"/>
              </a:rPr>
              <a:t>yurt dışında okulda/ işletmede eğitim alır veya staj yaparlar. </a:t>
            </a:r>
            <a:endParaRPr lang="tr-TR" sz="2000" dirty="0" smtClean="0">
              <a:ea typeface="Calibri"/>
              <a:cs typeface="Calibri"/>
              <a:sym typeface="Calibri"/>
            </a:endParaRPr>
          </a:p>
          <a:p>
            <a:pPr lvl="0"/>
            <a:r>
              <a:rPr lang="tr-TR" sz="2000" dirty="0" smtClean="0"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Her katılımcı için bireysel eğitim programı hazırlanmalıdır.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Tüm katılımcılara hareketlilik öncesi eğitim verilmesi zorunludur.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Katılımcı başına 150</a:t>
            </a:r>
            <a:r>
              <a:rPr lang="tr-T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 dil </a:t>
            </a:r>
            <a:r>
              <a:rPr lang="tr-TR" sz="2000" dirty="0" smtClean="0">
                <a:latin typeface="Calibri"/>
                <a:ea typeface="Calibri"/>
                <a:cs typeface="Calibri"/>
                <a:sym typeface="Calibri"/>
              </a:rPr>
              <a:t>desteği sağlanabilir</a:t>
            </a:r>
            <a:r>
              <a:rPr lang="tr-TR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9;gcaa73ad6fd_0_0"/>
          <p:cNvSpPr txBox="1">
            <a:spLocks/>
          </p:cNvSpPr>
          <p:nvPr/>
        </p:nvSpPr>
        <p:spPr>
          <a:xfrm>
            <a:off x="1193201" y="97317"/>
            <a:ext cx="9996449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Bireylerin Öğrenme Hareketliliği (</a:t>
            </a:r>
            <a:r>
              <a:rPr lang="tr-TR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Action 1)</a:t>
            </a:r>
            <a:endParaRPr lang="tr-T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caa73ad6fd_0_828"/>
          <p:cNvSpPr/>
          <p:nvPr/>
        </p:nvSpPr>
        <p:spPr>
          <a:xfrm>
            <a:off x="3650083" y="973565"/>
            <a:ext cx="4840500" cy="7005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>
                <a:latin typeface="Roboto"/>
                <a:ea typeface="Roboto"/>
                <a:cs typeface="Roboto"/>
                <a:sym typeface="Roboto"/>
              </a:rPr>
              <a:t>DİĞER DESTEKLENEN AKTİVİTELER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gcaa73ad6fd_0_828"/>
          <p:cNvSpPr/>
          <p:nvPr/>
        </p:nvSpPr>
        <p:spPr>
          <a:xfrm>
            <a:off x="501677" y="1799335"/>
            <a:ext cx="3059400" cy="7005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>
                <a:latin typeface="Roboto"/>
                <a:ea typeface="Roboto"/>
                <a:cs typeface="Roboto"/>
                <a:sym typeface="Roboto"/>
              </a:rPr>
              <a:t>UZMAN DAVET EDİLMESİ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gcaa73ad6fd_0_828"/>
          <p:cNvSpPr/>
          <p:nvPr/>
        </p:nvSpPr>
        <p:spPr>
          <a:xfrm>
            <a:off x="8592277" y="1799335"/>
            <a:ext cx="3060000" cy="7005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>
                <a:latin typeface="Roboto"/>
                <a:ea typeface="Roboto"/>
                <a:cs typeface="Roboto"/>
                <a:sym typeface="Roboto"/>
              </a:rPr>
              <a:t>HAZIRLIK ZİYARETLERİ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gcaa73ad6fd_0_828"/>
          <p:cNvSpPr/>
          <p:nvPr/>
        </p:nvSpPr>
        <p:spPr>
          <a:xfrm>
            <a:off x="4540333" y="1806285"/>
            <a:ext cx="3060000" cy="7005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>
                <a:latin typeface="Roboto"/>
                <a:ea typeface="Roboto"/>
                <a:cs typeface="Roboto"/>
                <a:sym typeface="Roboto"/>
              </a:rPr>
              <a:t>EĞİTİMCİLERE EV SAHİPLİĞİ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1" name="Google Shape;341;gcaa73ad6fd_0_828"/>
          <p:cNvCxnSpPr>
            <a:stCxn id="337" idx="2"/>
            <a:endCxn id="339" idx="0"/>
          </p:cNvCxnSpPr>
          <p:nvPr/>
        </p:nvCxnSpPr>
        <p:spPr>
          <a:xfrm rot="16200000" flipH="1">
            <a:off x="8033670" y="-289272"/>
            <a:ext cx="125270" cy="405194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" name="Google Shape;342;gcaa73ad6fd_0_828"/>
          <p:cNvCxnSpPr>
            <a:stCxn id="338" idx="0"/>
            <a:endCxn id="337" idx="2"/>
          </p:cNvCxnSpPr>
          <p:nvPr/>
        </p:nvCxnSpPr>
        <p:spPr>
          <a:xfrm rot="5400000" flipH="1" flipV="1">
            <a:off x="3988220" y="-282778"/>
            <a:ext cx="125270" cy="403895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gcaa73ad6fd_0_828"/>
          <p:cNvSpPr txBox="1"/>
          <p:nvPr/>
        </p:nvSpPr>
        <p:spPr>
          <a:xfrm>
            <a:off x="385127" y="2508768"/>
            <a:ext cx="32925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*2-60 Gün Olabilir.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Başvuran kurum proje ile ilgili 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bir alanda 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deneyimli bir eğitmen, uzman, 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öğretmeni davet edebilir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*Uzman,  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kurum  personeline eğitim verebilir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, yeni 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öğretim teknik ve yöntemleri gösterebilir ya da iyi örneklerin transfer edilmesine yardımcı olabilir.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caa73ad6fd_0_828"/>
          <p:cNvSpPr txBox="1"/>
          <p:nvPr/>
        </p:nvSpPr>
        <p:spPr>
          <a:xfrm>
            <a:off x="4317733" y="2520342"/>
            <a:ext cx="35052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*Başvuran kuruluş 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eğitim 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süresini yurtdışında geçirmek isteyen eğitimcileri ağırlayabilir.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10-365 Gün Olabilir.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Ev sahibi kurum bu organizasyonu düzenlemek için hibe alabilir.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Fakat gelecek eğitimcilerin seyahat ve bireysel destek için kendi ülkesinin ulusal ajansına başvurması gerekmektedir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caa73ad6fd_0_828"/>
          <p:cNvSpPr txBox="1"/>
          <p:nvPr/>
        </p:nvSpPr>
        <p:spPr>
          <a:xfrm>
            <a:off x="8101013" y="2513740"/>
            <a:ext cx="4090985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*Her ziyarette en fazla 3 katılımcı olabilir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*Hareketlilik öncesi yapılır.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*Hazırlık ziyaretleri içeriğe 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ve 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kaliteye 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hizmet etmelidir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Ör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: Dezavantajlı bireylere daha iyi fırsatlar sunmak, 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yeni 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partner ile çalışmak ya da daha uzun </a:t>
            </a:r>
            <a:r>
              <a:rPr lang="tr-TR" dirty="0" smtClean="0">
                <a:latin typeface="Calibri"/>
                <a:ea typeface="Calibri"/>
                <a:cs typeface="Calibri"/>
                <a:sym typeface="Calibri"/>
              </a:rPr>
              <a:t>hareketlilikler planlamak </a:t>
            </a:r>
            <a:r>
              <a:rPr lang="tr-TR" dirty="0">
                <a:latin typeface="Calibri"/>
                <a:ea typeface="Calibri"/>
                <a:cs typeface="Calibri"/>
                <a:sym typeface="Calibri"/>
              </a:rPr>
              <a:t>için kullanılabilir.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gcaa73ad6fd_0_828"/>
          <p:cNvCxnSpPr>
            <a:stCxn id="337" idx="2"/>
            <a:endCxn id="340" idx="0"/>
          </p:cNvCxnSpPr>
          <p:nvPr/>
        </p:nvCxnSpPr>
        <p:spPr>
          <a:xfrm>
            <a:off x="6070333" y="1674065"/>
            <a:ext cx="0" cy="1322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99;gcaa73ad6fd_0_0"/>
          <p:cNvSpPr txBox="1">
            <a:spLocks/>
          </p:cNvSpPr>
          <p:nvPr/>
        </p:nvSpPr>
        <p:spPr>
          <a:xfrm>
            <a:off x="1193201" y="97317"/>
            <a:ext cx="9996449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Bireylerin Öğrenme Hareketliliği (</a:t>
            </a:r>
            <a:r>
              <a:rPr lang="tr-TR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Action 1)</a:t>
            </a:r>
            <a:endParaRPr lang="tr-T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aa73ad6fd_0_849"/>
          <p:cNvSpPr txBox="1"/>
          <p:nvPr/>
        </p:nvSpPr>
        <p:spPr>
          <a:xfrm>
            <a:off x="1031782" y="1891941"/>
            <a:ext cx="1015786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>
                <a:latin typeface="Roboto"/>
                <a:ea typeface="Roboto"/>
                <a:cs typeface="Roboto"/>
                <a:sym typeface="Roboto"/>
              </a:rPr>
              <a:t>Son Başvuru </a:t>
            </a:r>
            <a:r>
              <a:rPr lang="tr-TR" sz="3200" b="1" dirty="0" smtClean="0">
                <a:latin typeface="Roboto"/>
                <a:ea typeface="Roboto"/>
                <a:cs typeface="Roboto"/>
                <a:sym typeface="Roboto"/>
              </a:rPr>
              <a:t>Tarihi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>
                <a:latin typeface="Roboto"/>
                <a:ea typeface="Roboto"/>
                <a:cs typeface="Roboto"/>
                <a:sym typeface="Roboto"/>
              </a:rPr>
              <a:t>19 Şubat 2025 </a:t>
            </a:r>
            <a:endParaRPr sz="3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tr-TR" sz="3200" b="1" dirty="0" smtClean="0">
                <a:latin typeface="Roboto"/>
                <a:ea typeface="Roboto"/>
                <a:cs typeface="Roboto"/>
                <a:sym typeface="Roboto"/>
              </a:rPr>
              <a:t>Brüksel Saati: 12:00</a:t>
            </a:r>
            <a:endParaRPr sz="3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gcaa73ad6fd_0_849"/>
          <p:cNvSpPr txBox="1"/>
          <p:nvPr/>
        </p:nvSpPr>
        <p:spPr>
          <a:xfrm>
            <a:off x="2429294" y="4097685"/>
            <a:ext cx="6239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latin typeface="Roboto"/>
                <a:ea typeface="Roboto"/>
                <a:cs typeface="Roboto"/>
                <a:sym typeface="Roboto"/>
              </a:rPr>
              <a:t>     Proje </a:t>
            </a:r>
            <a:r>
              <a:rPr lang="tr-TR" sz="3600" b="1" dirty="0" smtClean="0">
                <a:latin typeface="Roboto"/>
                <a:ea typeface="Roboto"/>
                <a:cs typeface="Roboto"/>
                <a:sym typeface="Roboto"/>
              </a:rPr>
              <a:t>Süreleri 6-18 Ay’ </a:t>
            </a:r>
            <a:r>
              <a:rPr lang="tr-TR" sz="3600" b="1" dirty="0" err="1">
                <a:latin typeface="Roboto"/>
                <a:ea typeface="Roboto"/>
                <a:cs typeface="Roboto"/>
                <a:sym typeface="Roboto"/>
              </a:rPr>
              <a:t>dır</a:t>
            </a:r>
            <a:r>
              <a:rPr lang="tr-TR" sz="3600" b="1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sz="3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gcaa73ad6fd_0_849"/>
          <p:cNvSpPr txBox="1"/>
          <p:nvPr/>
        </p:nvSpPr>
        <p:spPr>
          <a:xfrm>
            <a:off x="1031782" y="1124328"/>
            <a:ext cx="10157868" cy="600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Başvuru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5907845" y="3513155"/>
            <a:ext cx="567159" cy="625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Google Shape;99;gcaa73ad6fd_0_0"/>
          <p:cNvSpPr txBox="1">
            <a:spLocks/>
          </p:cNvSpPr>
          <p:nvPr/>
        </p:nvSpPr>
        <p:spPr>
          <a:xfrm>
            <a:off x="1193201" y="97317"/>
            <a:ext cx="9996449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Bireylerin Öğrenme Hareketliliği (</a:t>
            </a:r>
            <a:r>
              <a:rPr lang="tr-TR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Action 1)</a:t>
            </a:r>
            <a:endParaRPr lang="tr-T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caa73ad6fd_0_1210"/>
          <p:cNvSpPr txBox="1"/>
          <p:nvPr/>
        </p:nvSpPr>
        <p:spPr>
          <a:xfrm>
            <a:off x="4718066" y="-291550"/>
            <a:ext cx="62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8" name="Google Shape;398;gcaa73ad6fd_0_1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8345" y="291950"/>
            <a:ext cx="6858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054305" y="1159805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ÖNEMLİ</a:t>
            </a:r>
            <a:endParaRPr lang="tr-TR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93201" y="1637387"/>
            <a:ext cx="109731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tr-T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Her dönemde yalnızca bir </a:t>
            </a:r>
            <a:r>
              <a:rPr lang="tr-TR" sz="2900" dirty="0">
                <a:latin typeface="Arial" panose="020B0604020202020204" pitchFamily="34" charset="0"/>
                <a:cs typeface="Arial" panose="020B0604020202020204" pitchFamily="34" charset="0"/>
              </a:rPr>
              <a:t>kez başvuru yapılabilir</a:t>
            </a:r>
            <a:r>
              <a:rPr lang="tr-T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tr-T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Konsorsiyum olarak başvuru yapılamaz</a:t>
            </a:r>
          </a:p>
          <a:p>
            <a:r>
              <a:rPr lang="tr-TR" sz="2900" b="1" dirty="0">
                <a:solidFill>
                  <a:srgbClr val="C0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3</a:t>
            </a:r>
            <a:r>
              <a:rPr lang="tr-TR" sz="2900" b="1" dirty="0" smtClean="0">
                <a:solidFill>
                  <a:srgbClr val="C0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-</a:t>
            </a:r>
            <a:r>
              <a:rPr lang="tr-TR" sz="2900" dirty="0" smtClean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 İlk </a:t>
            </a:r>
            <a:r>
              <a:rPr lang="tr-TR" sz="2900" dirty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dönemde hibe almaya hak </a:t>
            </a:r>
            <a:r>
              <a:rPr lang="tr-TR" sz="2900" dirty="0" smtClean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kazananlar </a:t>
            </a:r>
            <a:r>
              <a:rPr lang="tr-TR" sz="2900" dirty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2. dönemde </a:t>
            </a:r>
            <a:r>
              <a:rPr lang="tr-TR" sz="2900" u="sng" dirty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başvuruda </a:t>
            </a:r>
            <a:r>
              <a:rPr lang="tr-TR" sz="2900" u="sng" dirty="0" smtClean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bulunamazlar.</a:t>
            </a:r>
          </a:p>
          <a:p>
            <a:r>
              <a:rPr lang="tr-TR" sz="2900" b="1" dirty="0">
                <a:solidFill>
                  <a:srgbClr val="C0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4</a:t>
            </a:r>
            <a:r>
              <a:rPr lang="tr-TR" sz="2900" b="1" dirty="0" smtClean="0">
                <a:solidFill>
                  <a:srgbClr val="C0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- </a:t>
            </a:r>
            <a:r>
              <a:rPr lang="tr-T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Deneyimi </a:t>
            </a:r>
            <a:r>
              <a:rPr lang="tr-TR" sz="2900" dirty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kurumlara öncelik verilebilir</a:t>
            </a:r>
            <a:endParaRPr lang="tr-TR" sz="2900" u="sng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r>
              <a:rPr lang="tr-TR" sz="2900" b="1" dirty="0" smtClean="0">
                <a:solidFill>
                  <a:srgbClr val="C0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5-</a:t>
            </a:r>
            <a:r>
              <a:rPr lang="tr-TR" sz="2900" dirty="0" smtClean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 5 yıl </a:t>
            </a:r>
            <a:r>
              <a:rPr lang="tr-TR" sz="2900" dirty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içinde </a:t>
            </a:r>
            <a:r>
              <a:rPr lang="tr-TR" sz="2900" dirty="0" smtClean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üst üste en </a:t>
            </a:r>
            <a:r>
              <a:rPr lang="tr-TR" sz="2900" dirty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fazla 3 kez hibe alınabilir</a:t>
            </a:r>
            <a:r>
              <a:rPr lang="tr-TR" sz="2900" dirty="0" smtClean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.</a:t>
            </a:r>
            <a:endParaRPr lang="tr-TR" sz="29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r>
              <a:rPr lang="tr-TR" sz="2900" b="1" dirty="0">
                <a:solidFill>
                  <a:srgbClr val="C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6</a:t>
            </a:r>
            <a:r>
              <a:rPr lang="tr-TR" sz="2900" b="1" dirty="0" smtClean="0">
                <a:solidFill>
                  <a:srgbClr val="C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-</a:t>
            </a:r>
            <a:r>
              <a:rPr lang="tr-TR" sz="29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Hareketlilik </a:t>
            </a:r>
            <a:r>
              <a:rPr lang="tr-TR" sz="29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faaliyetleri en fazla 30 katılımcıyı </a:t>
            </a:r>
            <a:r>
              <a:rPr lang="tr-TR" sz="29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içerebilir. Ancak h</a:t>
            </a:r>
            <a:r>
              <a:rPr lang="tr-TR" sz="2900" dirty="0" smtClean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azırlık ziyaretlerine katılanlar </a:t>
            </a:r>
            <a:r>
              <a:rPr lang="tr-TR" sz="2900" dirty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ve refakatçiler bu sayıya dahil değildir</a:t>
            </a:r>
            <a:r>
              <a:rPr lang="tr-TR" sz="2900" dirty="0" smtClean="0"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.</a:t>
            </a:r>
            <a:endParaRPr lang="tr-TR" sz="29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91191" y="1014278"/>
            <a:ext cx="381339" cy="768637"/>
          </a:xfrm>
          <a:prstGeom prst="rect">
            <a:avLst/>
          </a:prstGeom>
        </p:spPr>
      </p:pic>
      <p:sp>
        <p:nvSpPr>
          <p:cNvPr id="51" name="Google Shape;99;gcaa73ad6fd_0_0"/>
          <p:cNvSpPr txBox="1">
            <a:spLocks/>
          </p:cNvSpPr>
          <p:nvPr/>
        </p:nvSpPr>
        <p:spPr>
          <a:xfrm>
            <a:off x="1193201" y="97317"/>
            <a:ext cx="9996449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Bireylerin Öğrenme Hareketliliği (</a:t>
            </a:r>
            <a:r>
              <a:rPr lang="tr-TR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Action 1)</a:t>
            </a:r>
            <a:endParaRPr lang="tr-T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caa63d0e46_0_0"/>
          <p:cNvSpPr txBox="1"/>
          <p:nvPr/>
        </p:nvSpPr>
        <p:spPr>
          <a:xfrm>
            <a:off x="8003052" y="1781796"/>
            <a:ext cx="3353148" cy="55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tr-TR" sz="2400" b="1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Yetişkin </a:t>
            </a:r>
            <a:r>
              <a:rPr lang="tr-TR" sz="2400" b="1" dirty="0" smtClean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Eğitimi (ADU</a:t>
            </a:r>
            <a:r>
              <a:rPr lang="tr-TR" sz="2400" b="1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2400" b="1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gcaa63d0e46_0_0"/>
          <p:cNvSpPr txBox="1"/>
          <p:nvPr/>
        </p:nvSpPr>
        <p:spPr>
          <a:xfrm>
            <a:off x="8241124" y="2431529"/>
            <a:ext cx="2877005" cy="89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Yetişkin Eğitimi Öğrenici Ve Personeli İçin</a:t>
            </a:r>
            <a:endParaRPr b="1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gcaa63d0e46_0_0"/>
          <p:cNvSpPr txBox="1"/>
          <p:nvPr/>
        </p:nvSpPr>
        <p:spPr>
          <a:xfrm>
            <a:off x="8077007" y="3381231"/>
            <a:ext cx="3205238" cy="172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latin typeface="Roboto"/>
                <a:ea typeface="Roboto"/>
                <a:cs typeface="Roboto"/>
                <a:sym typeface="Roboto"/>
              </a:rPr>
              <a:t>İşbirliği Ortaklığı </a:t>
            </a:r>
            <a:endParaRPr lang="tr-TR" b="1" dirty="0" smtClean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 smtClean="0">
                <a:latin typeface="Roboto"/>
                <a:ea typeface="Roboto"/>
                <a:cs typeface="Roboto"/>
                <a:sym typeface="Roboto"/>
              </a:rPr>
              <a:t>KA220-ADU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tr-TR" b="1" dirty="0">
                <a:latin typeface="Roboto"/>
                <a:ea typeface="Roboto"/>
                <a:cs typeface="Roboto"/>
                <a:sym typeface="Roboto"/>
              </a:rPr>
              <a:t>Küçük Ölçekli Ortaklıklar KA210-ADU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gcaa63d0e46_0_0"/>
          <p:cNvSpPr txBox="1"/>
          <p:nvPr/>
        </p:nvSpPr>
        <p:spPr>
          <a:xfrm>
            <a:off x="4042866" y="1812008"/>
            <a:ext cx="3499348" cy="51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buNone/>
            </a:pPr>
            <a:r>
              <a:rPr lang="tr-TR" sz="2400" b="1" dirty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Mesleki </a:t>
            </a:r>
            <a:r>
              <a:rPr lang="tr-TR" sz="2400" b="1" dirty="0" smtClean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Eğitim (VET</a:t>
            </a:r>
            <a:r>
              <a:rPr lang="tr-TR" sz="2400" b="1" dirty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2400" b="1" dirty="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gcaa63d0e46_0_0"/>
          <p:cNvSpPr txBox="1"/>
          <p:nvPr/>
        </p:nvSpPr>
        <p:spPr>
          <a:xfrm>
            <a:off x="4347356" y="2398864"/>
            <a:ext cx="2890368" cy="89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Mesleki Eğitim Öğrenci ve Personeli için</a:t>
            </a:r>
            <a:endParaRPr b="1" dirty="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gcaa63d0e46_0_0"/>
          <p:cNvSpPr txBox="1"/>
          <p:nvPr/>
        </p:nvSpPr>
        <p:spPr>
          <a:xfrm>
            <a:off x="4262204" y="3381231"/>
            <a:ext cx="3128611" cy="18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b="1" dirty="0">
                <a:latin typeface="Roboto"/>
                <a:ea typeface="Roboto"/>
                <a:cs typeface="Roboto"/>
                <a:sym typeface="Roboto"/>
              </a:rPr>
              <a:t>İşbirliği Ortaklığı </a:t>
            </a:r>
            <a:endParaRPr lang="tr-TR" b="1" dirty="0" smtClean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b="1" dirty="0" smtClean="0">
                <a:latin typeface="Roboto"/>
                <a:ea typeface="Roboto"/>
                <a:cs typeface="Roboto"/>
                <a:sym typeface="Roboto"/>
              </a:rPr>
              <a:t>KA220-VET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b="1" dirty="0">
                <a:latin typeface="Roboto"/>
                <a:ea typeface="Roboto"/>
                <a:cs typeface="Roboto"/>
                <a:sym typeface="Roboto"/>
              </a:rPr>
              <a:t>Küçük Ölçekli Ortaklıklar </a:t>
            </a:r>
            <a:r>
              <a:rPr lang="tr-TR" b="1" dirty="0" smtClean="0">
                <a:latin typeface="Roboto"/>
                <a:ea typeface="Roboto"/>
                <a:cs typeface="Roboto"/>
                <a:sym typeface="Roboto"/>
              </a:rPr>
              <a:t>KA210-VET</a:t>
            </a:r>
          </a:p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b="1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gcaa63d0e46_0_0"/>
          <p:cNvSpPr txBox="1"/>
          <p:nvPr/>
        </p:nvSpPr>
        <p:spPr>
          <a:xfrm>
            <a:off x="705049" y="1845663"/>
            <a:ext cx="2883098" cy="42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buNone/>
            </a:pPr>
            <a:r>
              <a:rPr lang="tr-TR" sz="24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Okul </a:t>
            </a:r>
            <a:r>
              <a:rPr lang="tr-TR" sz="2400" b="1" dirty="0" smtClean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Eğitimi (SCH</a:t>
            </a:r>
            <a:r>
              <a:rPr lang="tr-TR" sz="2400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2400" b="1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gcaa63d0e46_0_0"/>
          <p:cNvSpPr txBox="1"/>
          <p:nvPr/>
        </p:nvSpPr>
        <p:spPr>
          <a:xfrm>
            <a:off x="814792" y="2350807"/>
            <a:ext cx="2529164" cy="89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Okul Eğitimi Personel ve Öğrencileri İçin</a:t>
            </a:r>
            <a:endParaRPr b="1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gcaa63d0e46_0_0"/>
          <p:cNvSpPr txBox="1"/>
          <p:nvPr/>
        </p:nvSpPr>
        <p:spPr>
          <a:xfrm>
            <a:off x="582734" y="3386400"/>
            <a:ext cx="2993279" cy="177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b="1" dirty="0">
                <a:latin typeface="Roboto"/>
                <a:ea typeface="Roboto"/>
                <a:cs typeface="Roboto"/>
                <a:sym typeface="Roboto"/>
              </a:rPr>
              <a:t>İşbirliği </a:t>
            </a:r>
            <a:r>
              <a:rPr lang="tr-TR" b="1" dirty="0" smtClean="0">
                <a:latin typeface="Roboto"/>
                <a:ea typeface="Roboto"/>
                <a:cs typeface="Roboto"/>
                <a:sym typeface="Roboto"/>
              </a:rPr>
              <a:t>Ortaklığı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b="1" dirty="0" smtClean="0">
                <a:latin typeface="Roboto"/>
                <a:ea typeface="Roboto"/>
                <a:cs typeface="Roboto"/>
                <a:sym typeface="Roboto"/>
              </a:rPr>
              <a:t>KA220-SCH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b="1" dirty="0">
                <a:latin typeface="Roboto"/>
                <a:ea typeface="Roboto"/>
                <a:cs typeface="Roboto"/>
                <a:sym typeface="Roboto"/>
              </a:rPr>
              <a:t>Küçük Ölçekli Ortaklıklar KA210</a:t>
            </a:r>
            <a:r>
              <a:rPr lang="tr-TR" b="1" dirty="0" smtClean="0">
                <a:latin typeface="Roboto"/>
                <a:ea typeface="Roboto"/>
                <a:cs typeface="Roboto"/>
                <a:sym typeface="Roboto"/>
              </a:rPr>
              <a:t>-SCH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b="1" dirty="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99;gcaa73ad6fd_0_0"/>
          <p:cNvSpPr txBox="1">
            <a:spLocks/>
          </p:cNvSpPr>
          <p:nvPr/>
        </p:nvSpPr>
        <p:spPr>
          <a:xfrm>
            <a:off x="924688" y="48900"/>
            <a:ext cx="10431512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Kuruluşlar ve Kurumlar Arasında İşbirliği (</a:t>
            </a:r>
            <a:r>
              <a:rPr lang="tr-TR" sz="3600" b="1" dirty="0" err="1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Key</a:t>
            </a: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 Action 2)</a:t>
            </a:r>
            <a:endParaRPr lang="tr-TR" sz="3600" b="1" dirty="0">
              <a:solidFill>
                <a:schemeClr val="accent4">
                  <a:lumMod val="75000"/>
                </a:schemeClr>
              </a:solidFill>
              <a:latin typeface="Swis721 BlkCn BT" panose="020B080603050204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118817" y="1249582"/>
            <a:ext cx="693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PROGRAM TÜRLERİ</a:t>
            </a:r>
            <a:endParaRPr lang="tr-TR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caa63d0e46_0_56"/>
          <p:cNvSpPr txBox="1"/>
          <p:nvPr/>
        </p:nvSpPr>
        <p:spPr>
          <a:xfrm>
            <a:off x="350005" y="2023142"/>
            <a:ext cx="11043624" cy="290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400" dirty="0">
                <a:latin typeface="Roboto"/>
                <a:ea typeface="Roboto"/>
                <a:cs typeface="Roboto"/>
                <a:sym typeface="Roboto"/>
              </a:rPr>
              <a:t>Eğitim, öğretim, gençlik ve sporun tüm </a:t>
            </a:r>
            <a:r>
              <a:rPr lang="tr-TR" sz="2400" dirty="0" smtClean="0">
                <a:latin typeface="Roboto"/>
                <a:ea typeface="Roboto"/>
                <a:cs typeface="Roboto"/>
                <a:sym typeface="Roboto"/>
              </a:rPr>
              <a:t>alanlarında </a:t>
            </a:r>
            <a:r>
              <a:rPr lang="tr-TR" sz="2400" dirty="0">
                <a:latin typeface="Roboto"/>
                <a:ea typeface="Roboto"/>
                <a:cs typeface="Roboto"/>
                <a:sym typeface="Roboto"/>
              </a:rPr>
              <a:t>kapsayıcılık ve çeşitlilik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Roboto"/>
                <a:ea typeface="Roboto"/>
                <a:cs typeface="Roboto"/>
                <a:sym typeface="Roboto"/>
              </a:rPr>
              <a:t>Dijital hazırlık ve kapasitenin geliştirilmesi yoluyla dijital dönüşüm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Roboto"/>
                <a:ea typeface="Roboto"/>
                <a:cs typeface="Roboto"/>
                <a:sym typeface="Roboto"/>
              </a:rPr>
              <a:t>Çevre </a:t>
            </a:r>
            <a:r>
              <a:rPr lang="tr-TR" sz="2400" dirty="0">
                <a:latin typeface="Roboto"/>
                <a:ea typeface="Roboto"/>
                <a:cs typeface="Roboto"/>
                <a:sym typeface="Roboto"/>
              </a:rPr>
              <a:t>ve iklim değişikliğiyle </a:t>
            </a:r>
            <a:r>
              <a:rPr lang="tr-TR" sz="2400" dirty="0" smtClean="0">
                <a:latin typeface="Roboto"/>
                <a:ea typeface="Roboto"/>
                <a:cs typeface="Roboto"/>
                <a:sym typeface="Roboto"/>
              </a:rPr>
              <a:t>mücadele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Roboto"/>
                <a:ea typeface="Roboto"/>
                <a:cs typeface="Roboto"/>
                <a:sym typeface="Roboto"/>
              </a:rPr>
              <a:t>Ortak </a:t>
            </a:r>
            <a:r>
              <a:rPr lang="tr-TR" sz="2400" dirty="0">
                <a:latin typeface="Roboto"/>
                <a:ea typeface="Roboto"/>
                <a:cs typeface="Roboto"/>
                <a:sym typeface="Roboto"/>
              </a:rPr>
              <a:t>değerler, sivil </a:t>
            </a:r>
            <a:r>
              <a:rPr lang="tr-TR" sz="2400" dirty="0" smtClean="0">
                <a:latin typeface="Roboto"/>
                <a:ea typeface="Roboto"/>
                <a:cs typeface="Roboto"/>
                <a:sym typeface="Roboto"/>
              </a:rPr>
              <a:t>katılım</a:t>
            </a:r>
            <a:endParaRPr lang="tr-TR" sz="2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18817" y="1249582"/>
            <a:ext cx="693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PROGRAMIN GENEL ÖNCELİKLERİ</a:t>
            </a:r>
            <a:endParaRPr lang="tr-TR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Google Shape;99;gcaa73ad6fd_0_0"/>
          <p:cNvSpPr txBox="1">
            <a:spLocks/>
          </p:cNvSpPr>
          <p:nvPr/>
        </p:nvSpPr>
        <p:spPr>
          <a:xfrm>
            <a:off x="924688" y="48900"/>
            <a:ext cx="10431512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Kuruluşlar ve Kurumlar Arasında İşbirliği (</a:t>
            </a:r>
            <a:r>
              <a:rPr lang="tr-TR" sz="3600" b="1" dirty="0" err="1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Key</a:t>
            </a: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 Action 2)</a:t>
            </a:r>
            <a:endParaRPr lang="tr-TR" sz="3600" b="1" dirty="0">
              <a:solidFill>
                <a:schemeClr val="accent4">
                  <a:lumMod val="75000"/>
                </a:schemeClr>
              </a:solidFill>
              <a:latin typeface="Swis721 BlkCn BT" panose="020B0806030502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caa63d0e46_0_66"/>
          <p:cNvSpPr txBox="1"/>
          <p:nvPr/>
        </p:nvSpPr>
        <p:spPr>
          <a:xfrm>
            <a:off x="724763" y="1997868"/>
            <a:ext cx="5197033" cy="339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rtl="0"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r-TR" sz="2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İşbirliği Ortaklıklarının </a:t>
            </a:r>
            <a:r>
              <a:rPr lang="tr-TR" sz="2000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amacı;</a:t>
            </a:r>
            <a:endParaRPr lang="tr-TR" sz="2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lvl="0" indent="-285750" rtl="0"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tr-TR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K</a:t>
            </a: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uruluşların </a:t>
            </a:r>
            <a:r>
              <a:rPr lang="tr-TR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kendi iş ortaklarının kalitesini ve </a:t>
            </a: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ilgi </a:t>
            </a:r>
            <a:r>
              <a:rPr lang="tr-TR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düzeyini artırmasına izin </a:t>
            </a: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vermek,</a:t>
            </a:r>
          </a:p>
          <a:p>
            <a:pPr marL="285750" lvl="0" indent="-285750" rtl="0"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faaliyetlerle  </a:t>
            </a:r>
            <a:r>
              <a:rPr lang="tr-TR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ortak ağlarını geliştirmek ve </a:t>
            </a: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güçlendirmek,</a:t>
            </a:r>
          </a:p>
          <a:p>
            <a:pPr marL="285750" lvl="0" indent="-285750" rtl="0"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Uluslararası </a:t>
            </a:r>
            <a:r>
              <a:rPr lang="tr-TR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düzeyde ortak çalışma kapasitelerini </a:t>
            </a: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artırmak,</a:t>
            </a:r>
          </a:p>
          <a:p>
            <a:pPr marL="285750" lvl="0" indent="-285750" rtl="0"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Faaliyetlerinin </a:t>
            </a:r>
            <a:r>
              <a:rPr lang="tr-TR" sz="2000" dirty="0" err="1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uluslararasılaşmasını</a:t>
            </a:r>
            <a:r>
              <a:rPr lang="tr-TR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artırarak ve yeni uygulamaların değişimi veya geliştirilmesi yoluyla yöntemler ve fikirlerin paylaşılmasıdır</a:t>
            </a:r>
            <a:endParaRPr sz="20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rtl="0"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32" name="Google Shape;632;gcaa63d0e46_0_66"/>
          <p:cNvSpPr txBox="1"/>
          <p:nvPr/>
        </p:nvSpPr>
        <p:spPr>
          <a:xfrm>
            <a:off x="6261904" y="1771030"/>
            <a:ext cx="5104436" cy="359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Küçük </a:t>
            </a:r>
            <a:r>
              <a:rPr lang="tr-TR" sz="2000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Ölçekli Ortaklıkların amacı;</a:t>
            </a:r>
          </a:p>
          <a:p>
            <a:pPr marL="342900" lvl="0" indent="-342900" rtl="0"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Programa </a:t>
            </a:r>
            <a:r>
              <a:rPr lang="tr-TR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erişimi, okul eğitimi, yetişkin eğitimi, mesleki eğitim ve öğretim, gençlik ve spor alanlarında ulaşılması zor olan küçük ölçekli aktörlere ve bireylere genişletmek için </a:t>
            </a: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tasarlanmıştır.</a:t>
            </a:r>
            <a:endParaRPr lang="tr-TR" sz="20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342900" lvl="0" indent="-342900" rtl="0"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tr-TR" sz="2000" dirty="0" err="1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Ulusötesi</a:t>
            </a: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tr-TR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ağların oluşturulmasına ve </a:t>
            </a:r>
            <a:r>
              <a:rPr lang="tr-TR" sz="20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geliştirilmesine </a:t>
            </a:r>
            <a:r>
              <a:rPr lang="tr-TR" sz="20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yerel, bölgesel, ulusal ve uluslararası politikalarla ve bunlar arasında sinerjilerin geliştirilmesine katkıda bulunabilir.</a:t>
            </a:r>
            <a:endParaRPr sz="20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rtl="0"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33" name="Google Shape;633;gcaa63d0e46_0_66"/>
          <p:cNvSpPr txBox="1"/>
          <p:nvPr/>
        </p:nvSpPr>
        <p:spPr>
          <a:xfrm>
            <a:off x="624069" y="1307678"/>
            <a:ext cx="4410918" cy="51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İşbirliği 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Ortaklıkları (KA220-SCH</a:t>
            </a:r>
            <a:r>
              <a:rPr lang="tr-TR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endParaRPr lang="tr-TR" sz="2000" b="1" dirty="0" smtClean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34" name="Google Shape;634;gcaa63d0e46_0_66"/>
          <p:cNvSpPr txBox="1"/>
          <p:nvPr/>
        </p:nvSpPr>
        <p:spPr>
          <a:xfrm>
            <a:off x="6261904" y="1320813"/>
            <a:ext cx="491070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Küçük Ölçekli 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Ortaklıklar (KA210-SCH)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24763" y="780515"/>
            <a:ext cx="2861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u="sng" dirty="0" smtClean="0">
                <a:solidFill>
                  <a:schemeClr val="accent4"/>
                </a:solidFill>
              </a:rPr>
              <a:t>OKUL EĞİTİMİ</a:t>
            </a:r>
            <a:endParaRPr lang="tr-TR" sz="3600" b="1" u="sng" dirty="0">
              <a:solidFill>
                <a:schemeClr val="accent4"/>
              </a:solidFill>
            </a:endParaRPr>
          </a:p>
        </p:txBody>
      </p:sp>
      <p:sp>
        <p:nvSpPr>
          <p:cNvPr id="26" name="Google Shape;99;gcaa73ad6fd_0_0"/>
          <p:cNvSpPr txBox="1">
            <a:spLocks/>
          </p:cNvSpPr>
          <p:nvPr/>
        </p:nvSpPr>
        <p:spPr>
          <a:xfrm>
            <a:off x="924688" y="48900"/>
            <a:ext cx="10431512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Kuruluşlar ve Kurumlar Arasında İşbirliği (</a:t>
            </a:r>
            <a:r>
              <a:rPr lang="tr-TR" sz="3600" b="1" dirty="0" err="1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Key</a:t>
            </a: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 Action 2)</a:t>
            </a:r>
            <a:endParaRPr lang="tr-TR" sz="3600" b="1" dirty="0">
              <a:solidFill>
                <a:schemeClr val="accent4">
                  <a:lumMod val="75000"/>
                </a:schemeClr>
              </a:solidFill>
              <a:latin typeface="Swis721 BlkCn BT" panose="020B0806030502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etin kutusu 45"/>
          <p:cNvSpPr txBox="1"/>
          <p:nvPr/>
        </p:nvSpPr>
        <p:spPr>
          <a:xfrm>
            <a:off x="1088964" y="1210517"/>
            <a:ext cx="693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PROGRAMIN GENEL ÖNCELİKLERİ</a:t>
            </a:r>
            <a:endParaRPr lang="tr-TR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32436" y="1745312"/>
            <a:ext cx="116595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sz="26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Öğrenme dezavantajı, erken okul terki ve temel becerilerde düşük yeterlilik ile </a:t>
            </a:r>
            <a:r>
              <a:rPr lang="tr-TR" sz="2600" dirty="0" smtClean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mücadele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Öğretmenleri, okul liderlerini ve diğer öğretmenlik mesleklerini </a:t>
            </a:r>
            <a:r>
              <a:rPr lang="tr-TR" sz="26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desteklemek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Ö</a:t>
            </a:r>
            <a:r>
              <a:rPr lang="tr-TR" sz="26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ğrenme </a:t>
            </a: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hareketliliğine katılanlar için öğrenme çıktılarının </a:t>
            </a:r>
            <a:r>
              <a:rPr lang="tr-TR" sz="26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tanınması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Yüksek kaliteli erken çocukluk eğitimi ve bakım sistemlerinin geliştirilmesi</a:t>
            </a:r>
            <a:endParaRPr lang="tr-TR" sz="26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Anahtar yeterliliklerin geliştirilmesi</a:t>
            </a:r>
            <a:endParaRPr lang="tr-TR" sz="26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Dil öğretimi ve öğrenimi için kapsamlı bir yaklaşımı teşvik etmek</a:t>
            </a:r>
            <a:endParaRPr lang="tr-TR" sz="26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Bilim, </a:t>
            </a:r>
            <a:r>
              <a:rPr lang="tr-TR" sz="26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Teknoloji</a:t>
            </a: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, </a:t>
            </a:r>
            <a:r>
              <a:rPr lang="tr-TR" sz="26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Mühendislik, Sanat </a:t>
            </a: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ve </a:t>
            </a:r>
            <a:r>
              <a:rPr lang="tr-TR" sz="26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Matematiğe </a:t>
            </a:r>
            <a:r>
              <a:rPr lang="tr-TR" sz="2600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STE(A)M</a:t>
            </a:r>
            <a:r>
              <a:rPr lang="tr-TR" sz="26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ilgi çekmek ve </a:t>
            </a:r>
            <a:r>
              <a:rPr lang="tr-TR" sz="2600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STE(A)M</a:t>
            </a:r>
            <a:r>
              <a:rPr lang="tr-TR" sz="26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tr-TR" sz="2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yaklaşımını teşvik </a:t>
            </a:r>
            <a:r>
              <a:rPr lang="tr-TR" sz="2600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etmek</a:t>
            </a:r>
            <a:endParaRPr lang="tr-TR" sz="26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48" name="Dikdörtgen 47"/>
          <p:cNvSpPr/>
          <p:nvPr/>
        </p:nvSpPr>
        <p:spPr>
          <a:xfrm>
            <a:off x="1088964" y="776217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u="sng" dirty="0" smtClean="0">
                <a:solidFill>
                  <a:schemeClr val="accent4"/>
                </a:solidFill>
              </a:rPr>
              <a:t>OKUL EĞİTİMİ</a:t>
            </a:r>
            <a:endParaRPr lang="tr-TR" sz="3200" b="1" u="sng" dirty="0">
              <a:solidFill>
                <a:schemeClr val="accent4"/>
              </a:solidFill>
            </a:endParaRPr>
          </a:p>
        </p:txBody>
      </p:sp>
      <p:sp>
        <p:nvSpPr>
          <p:cNvPr id="50" name="Google Shape;99;gcaa73ad6fd_0_0"/>
          <p:cNvSpPr txBox="1">
            <a:spLocks/>
          </p:cNvSpPr>
          <p:nvPr/>
        </p:nvSpPr>
        <p:spPr>
          <a:xfrm>
            <a:off x="924688" y="48900"/>
            <a:ext cx="10431512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Kuruluşlar ve Kurumlar Arasında İşbirliği (</a:t>
            </a:r>
            <a:r>
              <a:rPr lang="tr-TR" sz="3600" b="1" dirty="0" err="1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Key</a:t>
            </a: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 Action 2)</a:t>
            </a:r>
            <a:endParaRPr lang="tr-TR" sz="3600" b="1" dirty="0">
              <a:solidFill>
                <a:schemeClr val="accent4">
                  <a:lumMod val="75000"/>
                </a:schemeClr>
              </a:solidFill>
              <a:latin typeface="Swis721 BlkCn BT" panose="020B0806030502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caa63d0e46_0_2534"/>
          <p:cNvSpPr txBox="1"/>
          <p:nvPr/>
        </p:nvSpPr>
        <p:spPr>
          <a:xfrm>
            <a:off x="444500" y="1284292"/>
            <a:ext cx="48160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İşbirliği Ortaklıkları (KA220-SCH)</a:t>
            </a:r>
            <a:endParaRPr sz="2000" b="1" dirty="0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gcaa63d0e46_0_2534"/>
          <p:cNvSpPr txBox="1"/>
          <p:nvPr/>
        </p:nvSpPr>
        <p:spPr>
          <a:xfrm>
            <a:off x="5661683" y="1317429"/>
            <a:ext cx="555053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Küçük Ölçekli Ortaklıklar(KA210-SCH)</a:t>
            </a:r>
            <a:endParaRPr sz="2000" b="1" dirty="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236628" y="761891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ÖNEMLİ</a:t>
            </a:r>
            <a:endParaRPr lang="tr-TR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48033" y="1776704"/>
            <a:ext cx="57772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Küçük </a:t>
            </a:r>
            <a:r>
              <a:rPr lang="tr-TR" sz="2000" dirty="0"/>
              <a:t>çaplı </a:t>
            </a:r>
            <a:r>
              <a:rPr lang="tr-TR" sz="2000" dirty="0" smtClean="0"/>
              <a:t>olup, Fikri çıktı zorunluluğu yoktur,</a:t>
            </a: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Proje </a:t>
            </a:r>
            <a:r>
              <a:rPr lang="tr-TR" sz="2000" dirty="0"/>
              <a:t>süresi 6-24 aydır.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Minimum </a:t>
            </a:r>
            <a:r>
              <a:rPr lang="tr-TR" sz="2000" dirty="0"/>
              <a:t>2 farklı program ülkesinden 2 farklı kurum yer almak zorundadır. Ortaklarda sayı sınırı yoktur.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En </a:t>
            </a:r>
            <a:r>
              <a:rPr lang="tr-TR" sz="2000" dirty="0"/>
              <a:t>az 1 yatay öncelik ve/veya eğitim</a:t>
            </a:r>
            <a:r>
              <a:rPr lang="tr-TR" sz="2000" dirty="0" smtClean="0"/>
              <a:t>, öğretim, gençlik </a:t>
            </a:r>
            <a:r>
              <a:rPr lang="tr-TR" sz="2000" dirty="0"/>
              <a:t>ve spor alanıyla ilgili en az bir özel öncelik olması gerekir.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/>
              <a:t>Ortaklar </a:t>
            </a:r>
            <a:r>
              <a:rPr lang="tr-TR" sz="2000" dirty="0"/>
              <a:t>hem kamu hem de özel sektörden olabilir.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Bütçe 30.000€ - 60.000€ arası olmalıdır.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96770" y="1842977"/>
            <a:ext cx="57849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Büyük çaplı </a:t>
            </a:r>
            <a:r>
              <a:rPr lang="tr-TR" sz="2000" dirty="0" smtClean="0"/>
              <a:t>olup, Fikri çıktı vardır,</a:t>
            </a: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Proje süresi 12-36 aydır.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Minimum 3  farklı program ülkesinden 3 farklı </a:t>
            </a:r>
            <a:r>
              <a:rPr lang="tr-TR" sz="2000" dirty="0" smtClean="0"/>
              <a:t>kurum yer </a:t>
            </a:r>
            <a:r>
              <a:rPr lang="tr-TR" sz="2000" dirty="0"/>
              <a:t>almak zorundadır. Ortaklarda sayı sınırı yoktur.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En az 1 yatay öncelik ve/veya eğitim</a:t>
            </a:r>
            <a:r>
              <a:rPr lang="tr-TR" sz="2000" dirty="0" smtClean="0"/>
              <a:t>, öğretim</a:t>
            </a:r>
            <a:r>
              <a:rPr lang="tr-TR" sz="2000" dirty="0"/>
              <a:t>, gençlik ve spor alanıyla ilgili en az bir özel öncelik olması gerekir.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Ortaklar hem kamu hem de özel sektörden olabilir.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Bütçe </a:t>
            </a:r>
            <a:r>
              <a:rPr lang="tr-TR" sz="2000" dirty="0" smtClean="0"/>
              <a:t>100.000</a:t>
            </a:r>
            <a:r>
              <a:rPr lang="tr-TR" sz="2000" dirty="0"/>
              <a:t>€ - </a:t>
            </a:r>
            <a:r>
              <a:rPr lang="tr-TR" sz="2000" dirty="0" smtClean="0"/>
              <a:t>400.000</a:t>
            </a:r>
            <a:r>
              <a:rPr lang="tr-TR" sz="2000" dirty="0"/>
              <a:t>€ arası olmalıdır.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724763" y="780515"/>
            <a:ext cx="2861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u="sng" dirty="0" smtClean="0">
                <a:solidFill>
                  <a:schemeClr val="accent4"/>
                </a:solidFill>
              </a:rPr>
              <a:t>OKUL EĞİTİMİ</a:t>
            </a:r>
            <a:endParaRPr lang="tr-TR" sz="3600" b="1" u="sng" dirty="0">
              <a:solidFill>
                <a:schemeClr val="accent4"/>
              </a:solidFill>
            </a:endParaRPr>
          </a:p>
        </p:txBody>
      </p:sp>
      <p:sp>
        <p:nvSpPr>
          <p:cNvPr id="26" name="Google Shape;99;gcaa73ad6fd_0_0"/>
          <p:cNvSpPr txBox="1">
            <a:spLocks/>
          </p:cNvSpPr>
          <p:nvPr/>
        </p:nvSpPr>
        <p:spPr>
          <a:xfrm>
            <a:off x="924688" y="48900"/>
            <a:ext cx="10431512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Kuruluşlar ve Kurumlar Arasında İşbirliği (</a:t>
            </a:r>
            <a:r>
              <a:rPr lang="tr-TR" sz="3600" b="1" dirty="0" err="1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Key</a:t>
            </a: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 Action 2)</a:t>
            </a:r>
            <a:endParaRPr lang="tr-TR" sz="3600" b="1" dirty="0">
              <a:solidFill>
                <a:schemeClr val="accent4">
                  <a:lumMod val="75000"/>
                </a:schemeClr>
              </a:solidFill>
              <a:latin typeface="Swis721 BlkCn BT" panose="020B0806030502040204" pitchFamily="34" charset="0"/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73514" y="792799"/>
            <a:ext cx="382250" cy="62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-25667" y="5597914"/>
            <a:ext cx="12192000" cy="717879"/>
            <a:chOff x="-25667" y="5597914"/>
            <a:chExt cx="12192000" cy="717879"/>
          </a:xfrm>
        </p:grpSpPr>
        <p:sp>
          <p:nvSpPr>
            <p:cNvPr id="93" name="Google Shape;93;gcaa73ad6fd_0_0"/>
            <p:cNvSpPr/>
            <p:nvPr/>
          </p:nvSpPr>
          <p:spPr>
            <a:xfrm>
              <a:off x="-25667" y="5597914"/>
              <a:ext cx="12192000" cy="60900"/>
            </a:xfrm>
            <a:prstGeom prst="rect">
              <a:avLst/>
            </a:prstGeom>
            <a:solidFill>
              <a:srgbClr val="2F5496"/>
            </a:solidFill>
            <a:ln w="12700" cap="flat" cmpd="sng">
              <a:solidFill>
                <a:srgbClr val="323F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" name="Google Shape;94;gcaa73ad6fd_0_0" descr="ab bakanlığı ile ilgili görsel sonuc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40205" y="5752954"/>
              <a:ext cx="1024836" cy="540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gcaa73ad6fd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3224" y="5752954"/>
              <a:ext cx="1024836" cy="562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caa73ad6fd_0_0" descr="erasmus+ ile ilgili gÃ¶rsel sonucu"/>
            <p:cNvPicPr preferRelativeResize="0"/>
            <p:nvPr/>
          </p:nvPicPr>
          <p:blipFill rotWithShape="1">
            <a:blip r:embed="rId5">
              <a:alphaModFix/>
            </a:blip>
            <a:srcRect b="27371"/>
            <a:stretch/>
          </p:blipFill>
          <p:spPr>
            <a:xfrm>
              <a:off x="5050374" y="5743216"/>
              <a:ext cx="1947516" cy="559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gcaa73ad6fd_0_0"/>
          <p:cNvSpPr txBox="1">
            <a:spLocks noGrp="1"/>
          </p:cNvSpPr>
          <p:nvPr>
            <p:ph type="title"/>
          </p:nvPr>
        </p:nvSpPr>
        <p:spPr>
          <a:xfrm>
            <a:off x="752354" y="482217"/>
            <a:ext cx="7827987" cy="8444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226675" rIns="0" bIns="0" anchor="ctr" anchorCtr="0">
            <a:spAutoFit/>
          </a:bodyPr>
          <a:lstStyle/>
          <a:p>
            <a:pPr marL="0" marR="82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tr-TR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Erasmus+ </a:t>
            </a:r>
            <a:r>
              <a:rPr lang="tr-TR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Programının </a:t>
            </a:r>
            <a:r>
              <a:rPr lang="tr-TR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Amacı</a:t>
            </a:r>
            <a:endParaRPr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1" name="Google Shape;101;gcaa73ad6fd_0_0"/>
          <p:cNvSpPr/>
          <p:nvPr/>
        </p:nvSpPr>
        <p:spPr>
          <a:xfrm>
            <a:off x="152399" y="479318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52354" y="1934154"/>
            <a:ext cx="111695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255" lvl="0">
              <a:buClr>
                <a:schemeClr val="dk1"/>
              </a:buClr>
              <a:buSzPts val="2400"/>
            </a:pP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Avrupa ve ötesinde yaşam boyu öğrenme yoluyla </a:t>
            </a:r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eğitim, öğretim, gençlik ve spor </a:t>
            </a: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alanında </a:t>
            </a:r>
            <a:r>
              <a:rPr lang="tr-TR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bireylerin;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Eğitsel, mesleki ve kişisel gelişimlerini desteklemek,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Sürdürülebilir büyüme, nitelikli işler ve sosyal uyuma katkı sağlamak,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Yenilikçiliği teşvik etmek,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Avrupa kimliğini ve aktif vatandaşlığı </a:t>
            </a:r>
            <a:r>
              <a:rPr lang="tr-TR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güçlendirmektir.</a:t>
            </a:r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caa63d0e46_0_24"/>
          <p:cNvSpPr txBox="1"/>
          <p:nvPr/>
        </p:nvSpPr>
        <p:spPr>
          <a:xfrm>
            <a:off x="1169958" y="1940539"/>
            <a:ext cx="41706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latin typeface="Roboto"/>
                <a:ea typeface="Roboto"/>
                <a:cs typeface="Roboto"/>
                <a:sym typeface="Roboto"/>
              </a:rPr>
              <a:t>Son Başvuru </a:t>
            </a:r>
            <a:r>
              <a:rPr lang="tr-TR" sz="2200" b="1" dirty="0" smtClean="0">
                <a:latin typeface="Roboto"/>
                <a:ea typeface="Roboto"/>
                <a:cs typeface="Roboto"/>
                <a:sym typeface="Roboto"/>
              </a:rPr>
              <a:t>Tarihi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 smtClean="0">
                <a:latin typeface="Roboto"/>
                <a:ea typeface="Roboto"/>
                <a:cs typeface="Roboto"/>
                <a:sym typeface="Roboto"/>
              </a:rPr>
              <a:t> 5 Mart 2025 Saat 12:00</a:t>
            </a:r>
          </a:p>
        </p:txBody>
      </p:sp>
      <p:sp>
        <p:nvSpPr>
          <p:cNvPr id="678" name="Google Shape;678;gcaa63d0e46_0_24"/>
          <p:cNvSpPr txBox="1"/>
          <p:nvPr/>
        </p:nvSpPr>
        <p:spPr>
          <a:xfrm>
            <a:off x="924688" y="4281157"/>
            <a:ext cx="495508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 smtClean="0">
                <a:latin typeface="Roboto"/>
                <a:ea typeface="Roboto"/>
                <a:cs typeface="Roboto"/>
                <a:sym typeface="Roboto"/>
              </a:rPr>
              <a:t>İşbirliği Ortaklık Projeleri </a:t>
            </a:r>
            <a:r>
              <a:rPr lang="tr-TR" sz="2800" b="1" dirty="0">
                <a:latin typeface="Roboto"/>
                <a:ea typeface="Roboto"/>
                <a:cs typeface="Roboto"/>
                <a:sym typeface="Roboto"/>
              </a:rPr>
              <a:t>İçin 12-36 </a:t>
            </a:r>
            <a:r>
              <a:rPr lang="tr-TR" sz="2800" b="1" dirty="0" smtClean="0">
                <a:latin typeface="Roboto"/>
                <a:ea typeface="Roboto"/>
                <a:cs typeface="Roboto"/>
                <a:sym typeface="Roboto"/>
              </a:rPr>
              <a:t>Ay</a:t>
            </a:r>
            <a:endParaRPr sz="2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gcaa63d0e46_0_24"/>
          <p:cNvSpPr txBox="1"/>
          <p:nvPr/>
        </p:nvSpPr>
        <p:spPr>
          <a:xfrm>
            <a:off x="1169958" y="1132660"/>
            <a:ext cx="4170600" cy="600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Dönem Başvurular</a:t>
            </a:r>
            <a:endParaRPr sz="2400"/>
          </a:p>
        </p:txBody>
      </p:sp>
      <p:sp>
        <p:nvSpPr>
          <p:cNvPr id="20" name="Google Shape;706;gcaa63d0e46_0_2559"/>
          <p:cNvSpPr txBox="1"/>
          <p:nvPr/>
        </p:nvSpPr>
        <p:spPr>
          <a:xfrm>
            <a:off x="6988258" y="1133989"/>
            <a:ext cx="4170600" cy="600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7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Dönem Başvurular</a:t>
            </a:r>
            <a:endParaRPr sz="2400" dirty="0"/>
          </a:p>
        </p:txBody>
      </p:sp>
      <p:sp>
        <p:nvSpPr>
          <p:cNvPr id="21" name="Google Shape;701;gcaa63d0e46_0_2559"/>
          <p:cNvSpPr txBox="1"/>
          <p:nvPr/>
        </p:nvSpPr>
        <p:spPr>
          <a:xfrm>
            <a:off x="6988257" y="1940539"/>
            <a:ext cx="417060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latin typeface="Roboto"/>
                <a:ea typeface="Roboto"/>
                <a:cs typeface="Roboto"/>
                <a:sym typeface="Roboto"/>
              </a:rPr>
              <a:t>Son Başvuru Tarihi </a:t>
            </a:r>
            <a:endParaRPr lang="tr-TR" sz="2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 smtClean="0">
                <a:latin typeface="Roboto"/>
                <a:ea typeface="Roboto"/>
                <a:cs typeface="Roboto"/>
                <a:sym typeface="Roboto"/>
              </a:rPr>
              <a:t>açıklanmadı </a:t>
            </a:r>
            <a:endParaRPr lang="tr-TR" sz="2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99;gcaa73ad6fd_0_0"/>
          <p:cNvSpPr txBox="1">
            <a:spLocks/>
          </p:cNvSpPr>
          <p:nvPr/>
        </p:nvSpPr>
        <p:spPr>
          <a:xfrm>
            <a:off x="924688" y="48900"/>
            <a:ext cx="10431512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Kuruluşlar ve Kurumlar Arasında İşbirliği (</a:t>
            </a:r>
            <a:r>
              <a:rPr lang="tr-TR" sz="3600" b="1" dirty="0" err="1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Key</a:t>
            </a:r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latin typeface="Swis721 BlkCn BT" panose="020B0806030502040204" pitchFamily="34" charset="0"/>
              </a:rPr>
              <a:t> Action 2)</a:t>
            </a:r>
            <a:endParaRPr lang="tr-TR" sz="3600" b="1" dirty="0">
              <a:solidFill>
                <a:schemeClr val="accent4">
                  <a:lumMod val="75000"/>
                </a:schemeClr>
              </a:solidFill>
              <a:latin typeface="Swis721 BlkCn BT" panose="020B080603050204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140444" y="4325702"/>
            <a:ext cx="4903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Küçük Ölçekli Ortaklıklar için 6-24 Aydır.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895552" y="3423199"/>
            <a:ext cx="2489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2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Proje Süreleri:</a:t>
            </a:r>
          </a:p>
        </p:txBody>
      </p:sp>
      <p:sp>
        <p:nvSpPr>
          <p:cNvPr id="12" name="Aşağı Ok 11"/>
          <p:cNvSpPr/>
          <p:nvPr/>
        </p:nvSpPr>
        <p:spPr>
          <a:xfrm rot="1642951">
            <a:off x="4449194" y="3801149"/>
            <a:ext cx="567159" cy="625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 rot="19998354">
            <a:off x="7196345" y="3795264"/>
            <a:ext cx="567159" cy="625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4448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Faydalı Linkler-1</a:t>
            </a:r>
            <a:endParaRPr lang="tr-TR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idx="1"/>
          </p:nvPr>
        </p:nvSpPr>
        <p:spPr>
          <a:xfrm>
            <a:off x="1201765" y="1747776"/>
            <a:ext cx="2571895" cy="7292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solidFill>
                  <a:srgbClr val="002060"/>
                </a:solidFill>
              </a:rPr>
              <a:t>Türkiye Ulusal Ajansı</a:t>
            </a:r>
            <a:endParaRPr lang="tr-TR" b="1" dirty="0" smtClean="0">
              <a:solidFill>
                <a:srgbClr val="002060"/>
              </a:solidFill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hlinkClick r:id="rId2"/>
              </a:rPr>
              <a:t>www.ua.gov.tr</a:t>
            </a:r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201762" y="3170302"/>
            <a:ext cx="9018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tr-TR" sz="2000" b="1" dirty="0" err="1" smtClean="0">
                <a:solidFill>
                  <a:srgbClr val="C00000"/>
                </a:solidFill>
              </a:rPr>
              <a:t>O</a:t>
            </a:r>
            <a:r>
              <a:rPr lang="tr-TR" sz="2000" b="1" dirty="0" err="1" smtClean="0">
                <a:solidFill>
                  <a:srgbClr val="002060"/>
                </a:solidFill>
              </a:rPr>
              <a:t>rganization</a:t>
            </a:r>
            <a:r>
              <a:rPr lang="tr-TR" sz="2000" b="1" dirty="0" smtClean="0"/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Id</a:t>
            </a:r>
            <a:r>
              <a:rPr lang="tr-TR" sz="2000" b="1" dirty="0" err="1" smtClean="0">
                <a:solidFill>
                  <a:srgbClr val="002060"/>
                </a:solidFill>
              </a:rPr>
              <a:t>entify</a:t>
            </a:r>
            <a:r>
              <a:rPr lang="tr-TR" sz="2000" b="1" dirty="0" smtClean="0"/>
              <a:t> (</a:t>
            </a:r>
            <a:r>
              <a:rPr lang="tr-TR" sz="2000" b="1" dirty="0" smtClean="0">
                <a:solidFill>
                  <a:srgbClr val="C00000"/>
                </a:solidFill>
              </a:rPr>
              <a:t>OID</a:t>
            </a:r>
            <a:r>
              <a:rPr lang="tr-TR" sz="2000" b="1" dirty="0" smtClean="0"/>
              <a:t>) </a:t>
            </a:r>
            <a:r>
              <a:rPr lang="tr-TR" sz="2000" b="1" dirty="0" smtClean="0">
                <a:solidFill>
                  <a:srgbClr val="002060"/>
                </a:solidFill>
              </a:rPr>
              <a:t>sorgulama veya Kurum Kayıt</a:t>
            </a:r>
          </a:p>
          <a:p>
            <a:pPr>
              <a:spcBef>
                <a:spcPts val="0"/>
              </a:spcBef>
            </a:pPr>
            <a:r>
              <a:rPr lang="tr-TR" sz="2000" dirty="0">
                <a:hlinkClick r:id="rId3"/>
              </a:rPr>
              <a:t>https://</a:t>
            </a:r>
            <a:r>
              <a:rPr lang="tr-TR" sz="2000" dirty="0" smtClean="0">
                <a:hlinkClick r:id="rId3"/>
              </a:rPr>
              <a:t>webgate.ec.europa.eu/erasmus-esc/organisation-registration/screen/home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10" name="Metin Yer Tutucusu 2"/>
          <p:cNvSpPr txBox="1">
            <a:spLocks/>
          </p:cNvSpPr>
          <p:nvPr/>
        </p:nvSpPr>
        <p:spPr>
          <a:xfrm>
            <a:off x="1201762" y="2442257"/>
            <a:ext cx="8420773" cy="7292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b="1" dirty="0">
                <a:solidFill>
                  <a:srgbClr val="002060"/>
                </a:solidFill>
              </a:rPr>
              <a:t>uropean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>
                <a:solidFill>
                  <a:srgbClr val="002060"/>
                </a:solidFill>
              </a:rPr>
              <a:t>ommission's main </a:t>
            </a:r>
            <a:r>
              <a:rPr lang="tr-TR" b="1" dirty="0">
                <a:solidFill>
                  <a:srgbClr val="C00000"/>
                </a:solidFill>
              </a:rPr>
              <a:t>A</a:t>
            </a:r>
            <a:r>
              <a:rPr lang="en-US" b="1" dirty="0" err="1">
                <a:solidFill>
                  <a:srgbClr val="002060"/>
                </a:solidFill>
              </a:rPr>
              <a:t>uthentication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tr-TR" b="1" dirty="0">
                <a:solidFill>
                  <a:srgbClr val="C00000"/>
                </a:solidFill>
              </a:rPr>
              <a:t>S</a:t>
            </a:r>
            <a:r>
              <a:rPr lang="en-US" b="1" dirty="0" err="1">
                <a:solidFill>
                  <a:srgbClr val="002060"/>
                </a:solidFill>
              </a:rPr>
              <a:t>ervice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ECAS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b="1" dirty="0" smtClean="0">
                <a:solidFill>
                  <a:srgbClr val="002060"/>
                </a:solidFill>
              </a:rPr>
              <a:t>Giriş Sayfası</a:t>
            </a:r>
            <a:endParaRPr lang="tr-TR" b="1" dirty="0" smtClean="0">
              <a:solidFill>
                <a:srgbClr val="002060"/>
              </a:solidFill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webgate.ec.europa.eu/web-eforms</a:t>
            </a:r>
            <a:r>
              <a:rPr lang="tr-TR" dirty="0" smtClean="0"/>
              <a:t>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630423" y="4639142"/>
            <a:ext cx="699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OKULUNUZUN / KURUMUNUZUN</a:t>
            </a:r>
          </a:p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MUTALAKA </a:t>
            </a: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OID</a:t>
            </a:r>
            <a:r>
              <a:rPr lang="tr-TR" sz="2800" b="1" dirty="0" smtClean="0">
                <a:solidFill>
                  <a:srgbClr val="C00000"/>
                </a:solidFill>
              </a:rPr>
              <a:t> NUMARASI OLMALIDIR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427" y="4639142"/>
            <a:ext cx="506996" cy="96570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01762" y="3925324"/>
            <a:ext cx="81215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</a:rPr>
              <a:t>Erasmus + </a:t>
            </a:r>
            <a:r>
              <a:rPr lang="tr-TR" sz="2000" b="1" dirty="0" smtClean="0">
                <a:solidFill>
                  <a:srgbClr val="002060"/>
                </a:solidFill>
              </a:rPr>
              <a:t>Fırsatları Online Başvuru Sayfası</a:t>
            </a:r>
          </a:p>
          <a:p>
            <a:r>
              <a:rPr lang="tr-TR" dirty="0" smtClean="0">
                <a:hlinkClick r:id="rId6"/>
              </a:rPr>
              <a:t>https</a:t>
            </a:r>
            <a:r>
              <a:rPr lang="tr-TR" dirty="0">
                <a:hlinkClick r:id="rId6"/>
              </a:rPr>
              <a:t>://</a:t>
            </a:r>
            <a:r>
              <a:rPr lang="tr-TR" dirty="0" smtClean="0">
                <a:hlinkClick r:id="rId6"/>
              </a:rPr>
              <a:t>webgate.ec.europa.eu/app-forms/af-ui-opportunities</a:t>
            </a:r>
            <a:r>
              <a:rPr lang="tr-TR" dirty="0">
                <a:hlinkClick r:id="rId6"/>
              </a:rPr>
              <a:t>/#/</a:t>
            </a:r>
            <a:r>
              <a:rPr lang="tr-TR" dirty="0" smtClean="0">
                <a:hlinkClick r:id="rId6"/>
              </a:rPr>
              <a:t>erasmus-plus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201762" y="1300530"/>
            <a:ext cx="372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hlinkClick r:id="rId7"/>
              </a:rPr>
              <a:t>Erasmus + 2025 Yılı Çağrı Takvimi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089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t="14235" b="7679"/>
          <a:stretch/>
        </p:blipFill>
        <p:spPr>
          <a:xfrm>
            <a:off x="7315200" y="844952"/>
            <a:ext cx="4855513" cy="461244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52040" y="1447197"/>
            <a:ext cx="6973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 smtClean="0"/>
              <a:t>Proje </a:t>
            </a:r>
            <a:r>
              <a:rPr lang="tr-TR" b="1" dirty="0"/>
              <a:t>örnekleri için Erasmus+ </a:t>
            </a:r>
            <a:r>
              <a:rPr lang="tr-TR" b="1" dirty="0">
                <a:solidFill>
                  <a:srgbClr val="C00000"/>
                </a:solidFill>
              </a:rPr>
              <a:t>Proje Sonuçları Platformu </a:t>
            </a:r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ec.europa.eu/programmes/erasmus-plus/projects_en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652040" y="2039758"/>
            <a:ext cx="6973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/>
              <a:t>Okul öğretmenleri ve personeli için </a:t>
            </a:r>
            <a:r>
              <a:rPr lang="tr-TR" b="1" dirty="0">
                <a:solidFill>
                  <a:srgbClr val="C00000"/>
                </a:solidFill>
              </a:rPr>
              <a:t>eTwinning Platformu </a:t>
            </a:r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www.etwinning.net/en/pub/index.htm</a:t>
            </a:r>
            <a:r>
              <a:rPr lang="tr-TR" dirty="0" smtClean="0"/>
              <a:t>  </a:t>
            </a:r>
            <a:r>
              <a:rPr lang="tr-TR" dirty="0">
                <a:hlinkClick r:id="rId5"/>
              </a:rPr>
              <a:t>http://etwinning.meb.gov.tr</a:t>
            </a:r>
            <a:r>
              <a:rPr lang="tr-TR" dirty="0" smtClean="0">
                <a:hlinkClick r:id="rId5"/>
              </a:rPr>
              <a:t>/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652039" y="2978763"/>
            <a:ext cx="6973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/>
              <a:t>Eğitmenler ve eğitimde politika yapıcılar için </a:t>
            </a:r>
            <a:r>
              <a:rPr lang="tr-TR" b="1" dirty="0">
                <a:solidFill>
                  <a:srgbClr val="C00000"/>
                </a:solidFill>
              </a:rPr>
              <a:t>School </a:t>
            </a:r>
            <a:r>
              <a:rPr lang="tr-TR" b="1" dirty="0" err="1">
                <a:solidFill>
                  <a:srgbClr val="C00000"/>
                </a:solidFill>
              </a:rPr>
              <a:t>Education</a:t>
            </a:r>
            <a:r>
              <a:rPr lang="tr-TR" b="1" dirty="0">
                <a:solidFill>
                  <a:srgbClr val="C00000"/>
                </a:solidFill>
              </a:rPr>
              <a:t> Gateway </a:t>
            </a:r>
            <a:r>
              <a:rPr lang="tr-TR" b="1" dirty="0" smtClean="0">
                <a:solidFill>
                  <a:srgbClr val="C00000"/>
                </a:solidFill>
              </a:rPr>
              <a:t>Platformu</a:t>
            </a:r>
          </a:p>
          <a:p>
            <a:r>
              <a:rPr lang="tr-TR" dirty="0" smtClean="0">
                <a:hlinkClick r:id="rId6"/>
              </a:rPr>
              <a:t>https</a:t>
            </a:r>
            <a:r>
              <a:rPr lang="tr-TR" dirty="0">
                <a:hlinkClick r:id="rId6"/>
              </a:rPr>
              <a:t>://</a:t>
            </a:r>
            <a:r>
              <a:rPr lang="tr-TR" dirty="0" smtClean="0">
                <a:hlinkClick r:id="rId6"/>
              </a:rPr>
              <a:t>www.schooleducationgateway.eu/en/pub/index.htm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628046" y="3909871"/>
            <a:ext cx="6997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/>
              <a:t>Yetişkin eğitimi profesyonelleri için </a:t>
            </a:r>
            <a:r>
              <a:rPr lang="tr-TR" b="1" dirty="0">
                <a:solidFill>
                  <a:srgbClr val="C00000"/>
                </a:solidFill>
              </a:rPr>
              <a:t>EPALE Platformu </a:t>
            </a:r>
            <a:r>
              <a:rPr lang="tr-TR" dirty="0">
                <a:hlinkClick r:id="rId7"/>
              </a:rPr>
              <a:t>https://</a:t>
            </a:r>
            <a:r>
              <a:rPr lang="tr-TR" dirty="0" smtClean="0">
                <a:hlinkClick r:id="rId7"/>
              </a:rPr>
              <a:t>epale.ec.europa.eu/en</a:t>
            </a:r>
            <a:endParaRPr lang="tr-TR" dirty="0" smtClean="0"/>
          </a:p>
          <a:p>
            <a:r>
              <a:rPr lang="tr-TR" dirty="0" smtClean="0">
                <a:hlinkClick r:id="rId8"/>
              </a:rPr>
              <a:t>http</a:t>
            </a:r>
            <a:r>
              <a:rPr lang="tr-TR" dirty="0">
                <a:hlinkClick r:id="rId8"/>
              </a:rPr>
              <a:t>://</a:t>
            </a:r>
            <a:r>
              <a:rPr lang="tr-TR" dirty="0" smtClean="0">
                <a:hlinkClick r:id="rId8"/>
              </a:rPr>
              <a:t>epaletr.meb.gov.tr/epale-sayfasina-nasil-giris-yapilir.php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628045" y="4809554"/>
            <a:ext cx="6997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="1" dirty="0"/>
              <a:t>Gençler ve gençlik kuruluşları için Avrupa </a:t>
            </a:r>
            <a:r>
              <a:rPr lang="tr-TR" b="1" dirty="0">
                <a:solidFill>
                  <a:srgbClr val="C00000"/>
                </a:solidFill>
              </a:rPr>
              <a:t>Gençlik </a:t>
            </a:r>
            <a:r>
              <a:rPr lang="tr-TR" b="1" dirty="0" err="1">
                <a:solidFill>
                  <a:srgbClr val="C00000"/>
                </a:solidFill>
              </a:rPr>
              <a:t>Portalı</a:t>
            </a:r>
            <a:r>
              <a:rPr lang="tr-TR" b="1" dirty="0">
                <a:solidFill>
                  <a:srgbClr val="C00000"/>
                </a:solidFill>
              </a:rPr>
              <a:t> ve </a:t>
            </a:r>
            <a:r>
              <a:rPr lang="tr-TR" b="1" dirty="0" err="1">
                <a:solidFill>
                  <a:srgbClr val="C00000"/>
                </a:solidFill>
              </a:rPr>
              <a:t>Youthpass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dirty="0">
                <a:hlinkClick r:id="rId9"/>
              </a:rPr>
              <a:t>https://</a:t>
            </a:r>
            <a:r>
              <a:rPr lang="tr-TR" dirty="0" smtClean="0">
                <a:hlinkClick r:id="rId9"/>
              </a:rPr>
              <a:t>europa.eu/youth/home_en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1097280" y="-106936"/>
            <a:ext cx="10058400" cy="14507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Faydalı Linkler-2</a:t>
            </a:r>
            <a:endParaRPr lang="tr-TR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755684" y="4357982"/>
            <a:ext cx="3831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Hakan YİĞİT</a:t>
            </a:r>
          </a:p>
          <a:p>
            <a:pPr algn="ctr"/>
            <a:r>
              <a:rPr lang="tr-TR" sz="2800" b="1" dirty="0" smtClean="0">
                <a:hlinkClick r:id="rId3"/>
              </a:rPr>
              <a:t>hakan.yigit@meb.gov.tr</a:t>
            </a:r>
            <a:r>
              <a:rPr lang="tr-TR" sz="2800" b="1" dirty="0" smtClean="0"/>
              <a:t> </a:t>
            </a:r>
            <a:endParaRPr lang="tr-TR" sz="28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1205762" y="682907"/>
            <a:ext cx="9937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Sorunun Değil,</a:t>
            </a:r>
          </a:p>
          <a:p>
            <a:r>
              <a:rPr lang="tr-TR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Çözümün Ortağı Olmanız Dileğiyle…</a:t>
            </a:r>
            <a:endParaRPr lang="tr-TR" sz="3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13048" y="2419112"/>
            <a:ext cx="7917090" cy="13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SABRINIZ İÇİN,</a:t>
            </a:r>
          </a:p>
          <a:p>
            <a:pPr algn="ctr"/>
            <a:r>
              <a:rPr lang="tr-TR" sz="4000" u="sng" dirty="0" smtClean="0">
                <a:solidFill>
                  <a:srgbClr val="002060"/>
                </a:solidFill>
                <a:latin typeface="Impact" panose="020B0806030902050204" pitchFamily="34" charset="0"/>
              </a:rPr>
              <a:t>TEŞEKKÜRLER…</a:t>
            </a:r>
            <a:endParaRPr lang="tr-TR" sz="4000" u="sng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29514" y="11576"/>
            <a:ext cx="6885987" cy="5597913"/>
          </a:xfrm>
          <a:prstGeom prst="rect">
            <a:avLst/>
          </a:prstGeom>
          <a:solidFill>
            <a:srgbClr val="0000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up 3"/>
          <p:cNvGrpSpPr/>
          <p:nvPr/>
        </p:nvGrpSpPr>
        <p:grpSpPr>
          <a:xfrm>
            <a:off x="-25667" y="5597914"/>
            <a:ext cx="12192000" cy="717879"/>
            <a:chOff x="-25667" y="5597914"/>
            <a:chExt cx="12192000" cy="717879"/>
          </a:xfrm>
        </p:grpSpPr>
        <p:sp>
          <p:nvSpPr>
            <p:cNvPr id="93" name="Google Shape;93;gcaa73ad6fd_0_0"/>
            <p:cNvSpPr/>
            <p:nvPr/>
          </p:nvSpPr>
          <p:spPr>
            <a:xfrm>
              <a:off x="-25667" y="5597914"/>
              <a:ext cx="12192000" cy="60900"/>
            </a:xfrm>
            <a:prstGeom prst="rect">
              <a:avLst/>
            </a:prstGeom>
            <a:solidFill>
              <a:srgbClr val="2F5496"/>
            </a:solidFill>
            <a:ln w="12700" cap="flat" cmpd="sng">
              <a:solidFill>
                <a:srgbClr val="323F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" name="Google Shape;94;gcaa73ad6fd_0_0" descr="ab bakanlığı ile ilgili görsel sonucu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40205" y="5752954"/>
              <a:ext cx="1024836" cy="540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gcaa73ad6fd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3224" y="5752954"/>
              <a:ext cx="1024836" cy="562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caa73ad6fd_0_0" descr="erasmus+ ile ilgili gÃ¶rsel sonucu"/>
            <p:cNvPicPr preferRelativeResize="0"/>
            <p:nvPr/>
          </p:nvPicPr>
          <p:blipFill rotWithShape="1">
            <a:blip r:embed="rId5">
              <a:alphaModFix/>
            </a:blip>
            <a:srcRect b="27371"/>
            <a:stretch/>
          </p:blipFill>
          <p:spPr>
            <a:xfrm>
              <a:off x="5050374" y="5743216"/>
              <a:ext cx="1947516" cy="559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gcaa73ad6fd_0_0"/>
          <p:cNvSpPr/>
          <p:nvPr/>
        </p:nvSpPr>
        <p:spPr>
          <a:xfrm>
            <a:off x="152399" y="479318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322023" cy="55979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9514" y="1055989"/>
            <a:ext cx="6836819" cy="253215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099" y="3576569"/>
            <a:ext cx="6876000" cy="129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aa63d0e46_0_2589"/>
          <p:cNvSpPr/>
          <p:nvPr/>
        </p:nvSpPr>
        <p:spPr>
          <a:xfrm>
            <a:off x="-25667" y="5597914"/>
            <a:ext cx="12192000" cy="60900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caa63d0e46_0_2589"/>
          <p:cNvSpPr/>
          <p:nvPr/>
        </p:nvSpPr>
        <p:spPr>
          <a:xfrm>
            <a:off x="152399" y="479318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99;gcaa73ad6fd_0_0"/>
          <p:cNvSpPr txBox="1">
            <a:spLocks/>
          </p:cNvSpPr>
          <p:nvPr/>
        </p:nvSpPr>
        <p:spPr>
          <a:xfrm>
            <a:off x="752354" y="100251"/>
            <a:ext cx="10509861" cy="8444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Erasmus+ Programının Öncelikleri</a:t>
            </a:r>
            <a:endParaRPr lang="tr-TR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Resim 12"/>
          <p:cNvPicPr/>
          <p:nvPr/>
        </p:nvPicPr>
        <p:blipFill rotWithShape="1">
          <a:blip r:embed="rId3"/>
          <a:srcRect b="17142"/>
          <a:stretch/>
        </p:blipFill>
        <p:spPr bwMode="auto">
          <a:xfrm>
            <a:off x="474563" y="1215342"/>
            <a:ext cx="11227442" cy="438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aa63d0e46_0_2589"/>
          <p:cNvSpPr/>
          <p:nvPr/>
        </p:nvSpPr>
        <p:spPr>
          <a:xfrm>
            <a:off x="-25667" y="5597914"/>
            <a:ext cx="12192000" cy="60900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caa63d0e46_0_2589"/>
          <p:cNvSpPr/>
          <p:nvPr/>
        </p:nvSpPr>
        <p:spPr>
          <a:xfrm>
            <a:off x="152399" y="479318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gcaa63d0e46_0_2589"/>
          <p:cNvGrpSpPr/>
          <p:nvPr/>
        </p:nvGrpSpPr>
        <p:grpSpPr>
          <a:xfrm>
            <a:off x="572714" y="1050056"/>
            <a:ext cx="3285553" cy="4547858"/>
            <a:chOff x="1306650" y="1777570"/>
            <a:chExt cx="1737836" cy="137862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0" name="Google Shape;150;gcaa63d0e46_0_2589"/>
            <p:cNvSpPr txBox="1"/>
            <p:nvPr/>
          </p:nvSpPr>
          <p:spPr>
            <a:xfrm>
              <a:off x="1306650" y="1777570"/>
              <a:ext cx="1716371" cy="1753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 smtClean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Yeşil Gündem</a:t>
              </a:r>
              <a:endParaRPr sz="20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gcaa63d0e46_0_2589"/>
            <p:cNvSpPr txBox="1"/>
            <p:nvPr/>
          </p:nvSpPr>
          <p:spPr>
            <a:xfrm>
              <a:off x="1306651" y="2033064"/>
              <a:ext cx="1737835" cy="1123131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tr-TR" sz="1850" b="1" dirty="0"/>
                <a:t>Avrupa Yeşil Mutabakatı ile uyumlu olarak Erasmus+;</a:t>
              </a:r>
            </a:p>
            <a:p>
              <a:pPr lvl="0">
                <a:buFont typeface="Wingdings" panose="05000000000000000000" pitchFamily="2" charset="2"/>
                <a:buChar char="Ø"/>
              </a:pPr>
              <a:r>
                <a:rPr lang="tr-TR" sz="1850" dirty="0" smtClean="0"/>
                <a:t> Katılımcıları </a:t>
              </a:r>
              <a:r>
                <a:rPr lang="tr-TR" sz="1850" dirty="0"/>
                <a:t>uçağa alternatif olarak daha düşük karbonlu araçlarla seyahat etmeye teşvik </a:t>
              </a:r>
              <a:r>
                <a:rPr lang="tr-TR" sz="1850" dirty="0" smtClean="0"/>
                <a:t>etmektedir </a:t>
              </a:r>
            </a:p>
            <a:p>
              <a:pPr lvl="0">
                <a:buFont typeface="Wingdings" panose="05000000000000000000" pitchFamily="2" charset="2"/>
                <a:buChar char="Ø"/>
              </a:pPr>
              <a:r>
                <a:rPr lang="tr-TR" sz="1850" dirty="0" smtClean="0"/>
                <a:t> Proje </a:t>
              </a:r>
              <a:r>
                <a:rPr lang="tr-TR" sz="1850" dirty="0"/>
                <a:t>faaliyetleri kişilere sürdürülebilir toplumlar, yaşam tarzları ve ekonomiler yaratmak için gerekli anlayış ve becerileri edindirmeyi </a:t>
              </a:r>
              <a:r>
                <a:rPr lang="tr-TR" sz="1850" dirty="0" smtClean="0"/>
                <a:t>amaçlamaktadır </a:t>
              </a:r>
              <a:endParaRPr sz="18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" name="Google Shape;148;gcaa63d0e46_0_2589"/>
          <p:cNvGrpSpPr/>
          <p:nvPr/>
        </p:nvGrpSpPr>
        <p:grpSpPr>
          <a:xfrm>
            <a:off x="4274689" y="1050056"/>
            <a:ext cx="3285553" cy="4547858"/>
            <a:chOff x="1306650" y="1777570"/>
            <a:chExt cx="1737836" cy="1378625"/>
          </a:xfrm>
          <a:solidFill>
            <a:schemeClr val="bg2">
              <a:lumMod val="90000"/>
            </a:schemeClr>
          </a:solidFill>
        </p:grpSpPr>
        <p:sp>
          <p:nvSpPr>
            <p:cNvPr id="28" name="Google Shape;150;gcaa63d0e46_0_2589"/>
            <p:cNvSpPr txBox="1"/>
            <p:nvPr/>
          </p:nvSpPr>
          <p:spPr>
            <a:xfrm>
              <a:off x="1306650" y="1777570"/>
              <a:ext cx="1716371" cy="175322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 smtClean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Dijital Gündem</a:t>
              </a:r>
              <a:endParaRPr sz="20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151;gcaa63d0e46_0_2589"/>
            <p:cNvSpPr txBox="1"/>
            <p:nvPr/>
          </p:nvSpPr>
          <p:spPr>
            <a:xfrm>
              <a:off x="1306651" y="2033064"/>
              <a:ext cx="1737835" cy="1123131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tr-TR" b="1" dirty="0"/>
                <a:t>Dijital Eğitim Eylem </a:t>
              </a:r>
              <a:r>
                <a:rPr lang="tr-TR" b="1" dirty="0" smtClean="0"/>
                <a:t>Planı doğrultusunda Erasmus+;</a:t>
              </a:r>
            </a:p>
            <a:p>
              <a:pPr lvl="0">
                <a:buFont typeface="Wingdings" panose="05000000000000000000" pitchFamily="2" charset="2"/>
                <a:buChar char="Ø"/>
              </a:pPr>
              <a:r>
                <a:rPr lang="tr-TR" dirty="0" smtClean="0"/>
                <a:t>Erişilebilir </a:t>
              </a:r>
              <a:r>
                <a:rPr lang="tr-TR" dirty="0"/>
                <a:t>ve yüksek kalitede dijital öğrenmeyi </a:t>
              </a:r>
              <a:r>
                <a:rPr lang="tr-TR" dirty="0" smtClean="0"/>
                <a:t>geliştiriyor,</a:t>
              </a:r>
            </a:p>
            <a:p>
              <a:pPr lvl="0">
                <a:buFont typeface="Wingdings" panose="05000000000000000000" pitchFamily="2" charset="2"/>
                <a:buChar char="Ø"/>
              </a:pPr>
              <a:r>
                <a:rPr lang="tr-TR" dirty="0" smtClean="0"/>
                <a:t>Öğretmenlerin ve öğrencilerin  </a:t>
              </a:r>
              <a:r>
                <a:rPr lang="tr-TR" dirty="0"/>
                <a:t>dijital araçları kullanma becerilerini </a:t>
              </a:r>
              <a:r>
                <a:rPr lang="tr-TR" dirty="0" smtClean="0"/>
                <a:t>artırıyor,</a:t>
              </a:r>
            </a:p>
            <a:p>
              <a:pPr lvl="0">
                <a:buFont typeface="Wingdings" panose="05000000000000000000" pitchFamily="2" charset="2"/>
                <a:buChar char="Ø"/>
              </a:pPr>
              <a:r>
                <a:rPr lang="tr-TR" dirty="0" smtClean="0"/>
                <a:t>Karma </a:t>
              </a:r>
              <a:r>
                <a:rPr lang="tr-TR" dirty="0"/>
                <a:t>öğrenme </a:t>
              </a:r>
              <a:r>
                <a:rPr lang="tr-TR" dirty="0" smtClean="0"/>
                <a:t>ile uzaktan </a:t>
              </a:r>
              <a:r>
                <a:rPr lang="tr-TR" dirty="0"/>
                <a:t>öğrenmeyi teşvik </a:t>
              </a:r>
              <a:r>
                <a:rPr lang="tr-TR" dirty="0" smtClean="0"/>
                <a:t>ediyor,</a:t>
              </a:r>
            </a:p>
            <a:p>
              <a:pPr lvl="0">
                <a:buFont typeface="Wingdings" panose="05000000000000000000" pitchFamily="2" charset="2"/>
                <a:buChar char="Ø"/>
              </a:pPr>
              <a:r>
                <a:rPr lang="tr-TR" dirty="0" smtClean="0"/>
                <a:t>Mesleki </a:t>
              </a:r>
              <a:r>
                <a:rPr lang="tr-TR" dirty="0"/>
                <a:t>Eğitimdeki öğrencilere </a:t>
              </a:r>
              <a:r>
                <a:rPr lang="tr-TR" dirty="0" smtClean="0"/>
                <a:t>Dijital </a:t>
              </a:r>
              <a:r>
                <a:rPr lang="tr-TR" dirty="0"/>
                <a:t>Beceriler Staj </a:t>
              </a:r>
              <a:r>
                <a:rPr lang="tr-TR" dirty="0" smtClean="0"/>
                <a:t>faaliyeti ile dijital </a:t>
              </a:r>
              <a:r>
                <a:rPr lang="tr-TR" dirty="0"/>
                <a:t>beceriler edinme ve geliştirme fırsatı sağlıyor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" name="Google Shape;150;gcaa63d0e46_0_2589"/>
          <p:cNvSpPr txBox="1"/>
          <p:nvPr/>
        </p:nvSpPr>
        <p:spPr>
          <a:xfrm>
            <a:off x="7976664" y="1050061"/>
            <a:ext cx="3244971" cy="578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Dahil Etme</a:t>
            </a:r>
            <a:endParaRPr sz="20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99;gcaa73ad6fd_0_0"/>
          <p:cNvSpPr txBox="1">
            <a:spLocks/>
          </p:cNvSpPr>
          <p:nvPr/>
        </p:nvSpPr>
        <p:spPr>
          <a:xfrm>
            <a:off x="752354" y="100251"/>
            <a:ext cx="10509861" cy="8444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Erasmus+ Programının Öncelikleri</a:t>
            </a:r>
            <a:endParaRPr lang="tr-TR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Google Shape;151;gcaa63d0e46_0_2589"/>
          <p:cNvSpPr txBox="1"/>
          <p:nvPr/>
        </p:nvSpPr>
        <p:spPr>
          <a:xfrm>
            <a:off x="7976664" y="1892888"/>
            <a:ext cx="3285551" cy="370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tr-TR" sz="2000" b="1" dirty="0" smtClean="0"/>
              <a:t>Kapsayıcı Erasmus+;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000" dirty="0" smtClean="0"/>
              <a:t> Farklı </a:t>
            </a:r>
            <a:r>
              <a:rPr lang="tr-TR" sz="2000" dirty="0"/>
              <a:t>yaşlardan ve farklı kültürel, sosyal ve ekonomik geçmişlerden kişilere ulaşmayı </a:t>
            </a:r>
            <a:r>
              <a:rPr lang="tr-TR" sz="2000" dirty="0" smtClean="0"/>
              <a:t>hedefliyor,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000" dirty="0"/>
              <a:t> </a:t>
            </a:r>
            <a:r>
              <a:rPr lang="tr-TR" sz="2000" dirty="0" smtClean="0"/>
              <a:t>Engelliler</a:t>
            </a:r>
            <a:r>
              <a:rPr lang="tr-TR" sz="2000" dirty="0"/>
              <a:t>, eğitim güçlükleri veya göçmen geçmişi olanlar ile kırsal ve uzak bölgelerde yaşayanların da içine olduğu imkânları kısıtlı kesimlere </a:t>
            </a:r>
            <a:r>
              <a:rPr lang="tr-TR" sz="2000" dirty="0" smtClean="0"/>
              <a:t>odaklanıyor,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68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25667" y="5597914"/>
            <a:ext cx="12192000" cy="61028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900000" y="448323"/>
            <a:ext cx="65" cy="313350"/>
          </a:xfrm>
          <a:prstGeom prst="rect">
            <a:avLst/>
          </a:prstGeom>
          <a:solidFill>
            <a:srgbClr val="F8F9FA"/>
          </a:solidFill>
          <a:ln w="19050">
            <a:solidFill>
              <a:schemeClr val="tx1"/>
            </a:solidFill>
          </a:ln>
        </p:spPr>
        <p:txBody>
          <a:bodyPr spcFirstLastPara="1" wrap="square" lIns="0" tIns="3600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900000" y="1009318"/>
            <a:ext cx="1980000" cy="360000"/>
          </a:xfrm>
          <a:prstGeom prst="homePlate">
            <a:avLst>
              <a:gd name="adj" fmla="val 82152"/>
            </a:avLst>
          </a:prstGeom>
          <a:solidFill>
            <a:srgbClr val="F8F9FA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91425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>
                <a:solidFill>
                  <a:srgbClr val="202124"/>
                </a:solidFill>
              </a:rPr>
              <a:t>Robotik</a:t>
            </a:r>
            <a:endParaRPr sz="2100" dirty="0">
              <a:solidFill>
                <a:srgbClr val="202124"/>
              </a:solidFill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900000" y="2924955"/>
            <a:ext cx="3931807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91425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>
                <a:solidFill>
                  <a:srgbClr val="202124"/>
                </a:solidFill>
              </a:rPr>
              <a:t>İklim değişikliğiyle mücadele</a:t>
            </a:r>
            <a:endParaRPr dirty="0"/>
          </a:p>
        </p:txBody>
      </p:sp>
      <p:sp>
        <p:nvSpPr>
          <p:cNvPr id="84" name="Google Shape;84;p2"/>
          <p:cNvSpPr/>
          <p:nvPr/>
        </p:nvSpPr>
        <p:spPr>
          <a:xfrm>
            <a:off x="900000" y="1957805"/>
            <a:ext cx="2880000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91425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>
                <a:solidFill>
                  <a:srgbClr val="202124"/>
                </a:solidFill>
              </a:rPr>
              <a:t>Temiz enerji</a:t>
            </a:r>
            <a:endParaRPr sz="2100" dirty="0">
              <a:solidFill>
                <a:srgbClr val="202124"/>
              </a:solidFill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00000" y="1472088"/>
            <a:ext cx="2340000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91425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>
                <a:solidFill>
                  <a:srgbClr val="202124"/>
                </a:solidFill>
              </a:rPr>
              <a:t>Yapay zeka</a:t>
            </a:r>
            <a:endParaRPr sz="2100" dirty="0">
              <a:solidFill>
                <a:srgbClr val="202124"/>
              </a:solidFill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900000" y="5171684"/>
            <a:ext cx="7424213" cy="360000"/>
          </a:xfrm>
          <a:prstGeom prst="homePlate">
            <a:avLst>
              <a:gd name="adj" fmla="val 50000"/>
            </a:avLst>
          </a:prstGeom>
          <a:solidFill>
            <a:srgbClr val="F8F9FA">
              <a:alpha val="98000"/>
            </a:srgbClr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Tüm vatandaşların </a:t>
            </a:r>
            <a:r>
              <a:rPr lang="tr-TR" sz="2100" dirty="0">
                <a:solidFill>
                  <a:srgbClr val="202124"/>
                </a:solidFill>
              </a:rPr>
              <a:t>d</a:t>
            </a:r>
            <a:r>
              <a:rPr lang="tr-TR" sz="2100" dirty="0" smtClean="0">
                <a:solidFill>
                  <a:srgbClr val="202124"/>
                </a:solidFill>
              </a:rPr>
              <a:t>ijital beceri </a:t>
            </a:r>
            <a:r>
              <a:rPr lang="tr-TR" sz="2100" dirty="0">
                <a:solidFill>
                  <a:srgbClr val="202124"/>
                </a:solidFill>
              </a:rPr>
              <a:t>ve </a:t>
            </a:r>
            <a:r>
              <a:rPr lang="tr-TR" sz="2100" dirty="0" smtClean="0">
                <a:solidFill>
                  <a:srgbClr val="202124"/>
                </a:solidFill>
              </a:rPr>
              <a:t>yeterliliklerini geliştirmek</a:t>
            </a:r>
            <a:endParaRPr sz="2100" b="1" dirty="0">
              <a:solidFill>
                <a:srgbClr val="202124"/>
              </a:solidFill>
            </a:endParaRPr>
          </a:p>
        </p:txBody>
      </p:sp>
      <p:sp>
        <p:nvSpPr>
          <p:cNvPr id="15" name="Google Shape;99;gcaa73ad6fd_0_0"/>
          <p:cNvSpPr txBox="1">
            <a:spLocks/>
          </p:cNvSpPr>
          <p:nvPr/>
        </p:nvSpPr>
        <p:spPr>
          <a:xfrm>
            <a:off x="752354" y="131029"/>
            <a:ext cx="11285317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Yeni Dönem Erasmus+ Ortak Proje Konuları</a:t>
            </a:r>
            <a:endParaRPr lang="tr-TR" sz="36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Google Shape;82;p2"/>
          <p:cNvSpPr/>
          <p:nvPr/>
        </p:nvSpPr>
        <p:spPr>
          <a:xfrm>
            <a:off x="900000" y="3373240"/>
            <a:ext cx="4320000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91425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Erken Okul Terkinin Önlenmesi</a:t>
            </a:r>
            <a:endParaRPr sz="2100" dirty="0">
              <a:solidFill>
                <a:srgbClr val="202124"/>
              </a:solidFill>
            </a:endParaRPr>
          </a:p>
        </p:txBody>
      </p:sp>
      <p:sp>
        <p:nvSpPr>
          <p:cNvPr id="18" name="Google Shape;83;p2"/>
          <p:cNvSpPr/>
          <p:nvPr/>
        </p:nvSpPr>
        <p:spPr>
          <a:xfrm>
            <a:off x="900000" y="2435271"/>
            <a:ext cx="3420000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91425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Erken Çocukluk Eğitimi</a:t>
            </a:r>
            <a:endParaRPr dirty="0"/>
          </a:p>
        </p:txBody>
      </p:sp>
      <p:sp>
        <p:nvSpPr>
          <p:cNvPr id="19" name="Google Shape;84;p2"/>
          <p:cNvSpPr/>
          <p:nvPr/>
        </p:nvSpPr>
        <p:spPr>
          <a:xfrm>
            <a:off x="900000" y="4723604"/>
            <a:ext cx="6012000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6000" rIns="0" bIns="91425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Öğretmenlerin Dijital Yeterliliklerinin Artırılması</a:t>
            </a:r>
            <a:endParaRPr sz="2100" dirty="0">
              <a:solidFill>
                <a:srgbClr val="202124"/>
              </a:solidFill>
            </a:endParaRPr>
          </a:p>
        </p:txBody>
      </p:sp>
      <p:sp>
        <p:nvSpPr>
          <p:cNvPr id="20" name="Google Shape;85;p2"/>
          <p:cNvSpPr/>
          <p:nvPr/>
        </p:nvSpPr>
        <p:spPr>
          <a:xfrm>
            <a:off x="900000" y="3836593"/>
            <a:ext cx="4680000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144000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STEM Yaklaşımlarının Geliştirilmesi</a:t>
            </a:r>
            <a:endParaRPr sz="2100" dirty="0">
              <a:solidFill>
                <a:srgbClr val="202124"/>
              </a:solidFill>
            </a:endParaRPr>
          </a:p>
        </p:txBody>
      </p:sp>
      <p:sp>
        <p:nvSpPr>
          <p:cNvPr id="21" name="Google Shape;86;p2"/>
          <p:cNvSpPr/>
          <p:nvPr/>
        </p:nvSpPr>
        <p:spPr>
          <a:xfrm>
            <a:off x="900000" y="4286448"/>
            <a:ext cx="4860000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Kapsayıcılık ve İçermenin Sağlanması </a:t>
            </a:r>
            <a:endParaRPr sz="2100" dirty="0">
              <a:solidFill>
                <a:srgbClr val="202124"/>
              </a:solidFill>
            </a:endParaRPr>
          </a:p>
        </p:txBody>
      </p:sp>
      <p:sp>
        <p:nvSpPr>
          <p:cNvPr id="22" name="Google Shape;82;p2"/>
          <p:cNvSpPr/>
          <p:nvPr/>
        </p:nvSpPr>
        <p:spPr>
          <a:xfrm>
            <a:off x="6067643" y="1472088"/>
            <a:ext cx="3600000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457200" lvl="0" indent="-361950"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Çevresel Sürdürülebilirlik</a:t>
            </a:r>
            <a:endParaRPr lang="tr-TR" sz="2100" dirty="0">
              <a:solidFill>
                <a:srgbClr val="202124"/>
              </a:solidFill>
            </a:endParaRPr>
          </a:p>
        </p:txBody>
      </p:sp>
      <p:sp>
        <p:nvSpPr>
          <p:cNvPr id="23" name="Google Shape;83;p2"/>
          <p:cNvSpPr/>
          <p:nvPr/>
        </p:nvSpPr>
        <p:spPr>
          <a:xfrm>
            <a:off x="6067643" y="1957805"/>
            <a:ext cx="3957157" cy="360001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144000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Kültürel Mirasın Korunması</a:t>
            </a:r>
            <a:endParaRPr sz="2100" dirty="0"/>
          </a:p>
        </p:txBody>
      </p:sp>
      <p:sp>
        <p:nvSpPr>
          <p:cNvPr id="24" name="Google Shape;84;p2"/>
          <p:cNvSpPr/>
          <p:nvPr/>
        </p:nvSpPr>
        <p:spPr>
          <a:xfrm>
            <a:off x="6067643" y="2423941"/>
            <a:ext cx="4558675" cy="388850"/>
          </a:xfrm>
          <a:prstGeom prst="homePlate">
            <a:avLst>
              <a:gd name="adj" fmla="val 50000"/>
            </a:avLst>
          </a:prstGeom>
          <a:solidFill>
            <a:srgbClr val="F8F9FA">
              <a:alpha val="99000"/>
            </a:srgbClr>
          </a:solidFill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144000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Öğrenme Performanslarını Artırma</a:t>
            </a:r>
            <a:endParaRPr sz="2100" dirty="0">
              <a:solidFill>
                <a:srgbClr val="202124"/>
              </a:solidFill>
            </a:endParaRPr>
          </a:p>
        </p:txBody>
      </p:sp>
      <p:sp>
        <p:nvSpPr>
          <p:cNvPr id="25" name="Google Shape;85;p2">
            <a:hlinkClick r:id="" action="ppaction://noaction"/>
          </p:cNvPr>
          <p:cNvSpPr/>
          <p:nvPr/>
        </p:nvSpPr>
        <p:spPr>
          <a:xfrm>
            <a:off x="6067643" y="1010964"/>
            <a:ext cx="2880000" cy="360000"/>
          </a:xfrm>
          <a:prstGeom prst="homePlate">
            <a:avLst>
              <a:gd name="adj" fmla="val 57056"/>
            </a:avLst>
          </a:prstGeom>
          <a:solidFill>
            <a:srgbClr val="F8F9FA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180000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Web 2.0 Araçları</a:t>
            </a:r>
            <a:endParaRPr sz="2100" dirty="0">
              <a:solidFill>
                <a:srgbClr val="202124"/>
              </a:solidFill>
            </a:endParaRPr>
          </a:p>
        </p:txBody>
      </p:sp>
      <p:sp>
        <p:nvSpPr>
          <p:cNvPr id="26" name="Google Shape;86;p2"/>
          <p:cNvSpPr/>
          <p:nvPr/>
        </p:nvSpPr>
        <p:spPr>
          <a:xfrm>
            <a:off x="6067643" y="2939347"/>
            <a:ext cx="5400000" cy="360000"/>
          </a:xfrm>
          <a:prstGeom prst="homePlate">
            <a:avLst>
              <a:gd name="adj" fmla="val 50000"/>
            </a:avLst>
          </a:prstGeom>
          <a:solidFill>
            <a:srgbClr val="F8F9FA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108000" anchor="ctr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●"/>
            </a:pPr>
            <a:r>
              <a:rPr lang="tr-TR" sz="2100" dirty="0" smtClean="0">
                <a:solidFill>
                  <a:srgbClr val="202124"/>
                </a:solidFill>
              </a:rPr>
              <a:t>Öğrenme Ortamlarının Zenginleştirilmesi </a:t>
            </a:r>
            <a:endParaRPr sz="2100" dirty="0">
              <a:solidFill>
                <a:srgbClr val="2021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aa73ad6fd_0_318"/>
          <p:cNvSpPr/>
          <p:nvPr/>
        </p:nvSpPr>
        <p:spPr>
          <a:xfrm>
            <a:off x="-25667" y="5597914"/>
            <a:ext cx="12192000" cy="60900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caa73ad6fd_0_318"/>
          <p:cNvSpPr/>
          <p:nvPr/>
        </p:nvSpPr>
        <p:spPr>
          <a:xfrm>
            <a:off x="152399" y="479318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99;gcaa73ad6fd_0_0"/>
          <p:cNvSpPr txBox="1">
            <a:spLocks/>
          </p:cNvSpPr>
          <p:nvPr/>
        </p:nvSpPr>
        <p:spPr>
          <a:xfrm>
            <a:off x="752354" y="557451"/>
            <a:ext cx="9213449" cy="8444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Erasmus+ Program Türleri</a:t>
            </a:r>
            <a:endParaRPr lang="tr-TR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Resim 13"/>
          <p:cNvPicPr/>
          <p:nvPr/>
        </p:nvPicPr>
        <p:blipFill rotWithShape="1">
          <a:blip r:embed="rId3"/>
          <a:srcRect t="12350"/>
          <a:stretch/>
        </p:blipFill>
        <p:spPr bwMode="auto">
          <a:xfrm>
            <a:off x="1895622" y="1755835"/>
            <a:ext cx="7584043" cy="3830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aa63d0e46_0_88"/>
          <p:cNvSpPr/>
          <p:nvPr/>
        </p:nvSpPr>
        <p:spPr>
          <a:xfrm>
            <a:off x="-25667" y="5369314"/>
            <a:ext cx="12192000" cy="60900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caa63d0e46_0_88"/>
          <p:cNvSpPr/>
          <p:nvPr/>
        </p:nvSpPr>
        <p:spPr>
          <a:xfrm>
            <a:off x="152399" y="479318"/>
            <a:ext cx="0" cy="251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caa63d0e46_0_88"/>
          <p:cNvSpPr txBox="1"/>
          <p:nvPr/>
        </p:nvSpPr>
        <p:spPr>
          <a:xfrm>
            <a:off x="8150920" y="1182234"/>
            <a:ext cx="3171114" cy="62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Yetişkin </a:t>
            </a:r>
            <a:r>
              <a:rPr lang="tr-TR" b="1" dirty="0" smtClean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Eğitimi (ADU</a:t>
            </a:r>
            <a:r>
              <a:rPr lang="tr-TR" b="1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1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caa63d0e46_0_88"/>
          <p:cNvSpPr txBox="1"/>
          <p:nvPr/>
        </p:nvSpPr>
        <p:spPr>
          <a:xfrm>
            <a:off x="8313101" y="1976366"/>
            <a:ext cx="2846750" cy="89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Yetişkin Eğitimi Öğrenici Ve Personeli İçin</a:t>
            </a:r>
            <a:endParaRPr b="1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gcaa63d0e46_0_88"/>
          <p:cNvSpPr txBox="1"/>
          <p:nvPr/>
        </p:nvSpPr>
        <p:spPr>
          <a:xfrm>
            <a:off x="8566506" y="2760472"/>
            <a:ext cx="2339941" cy="14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tr-TR" b="1" dirty="0" smtClean="0">
                <a:latin typeface="Roboto"/>
                <a:ea typeface="Roboto"/>
                <a:cs typeface="Roboto"/>
                <a:sym typeface="Roboto"/>
              </a:rPr>
              <a:t>KA122-ADU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gcaa63d0e46_0_88"/>
          <p:cNvSpPr txBox="1"/>
          <p:nvPr/>
        </p:nvSpPr>
        <p:spPr>
          <a:xfrm>
            <a:off x="4649242" y="1186690"/>
            <a:ext cx="2640557" cy="51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Mesleki </a:t>
            </a:r>
            <a:r>
              <a:rPr lang="tr-TR" b="1" dirty="0" smtClean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Eğitim</a:t>
            </a:r>
            <a:r>
              <a:rPr lang="tr-TR" b="1" dirty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tr-TR" b="1" dirty="0" smtClean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(VET</a:t>
            </a:r>
            <a:r>
              <a:rPr lang="tr-TR" b="1" dirty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1" dirty="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gcaa63d0e46_0_88"/>
          <p:cNvSpPr txBox="1"/>
          <p:nvPr/>
        </p:nvSpPr>
        <p:spPr>
          <a:xfrm>
            <a:off x="4602702" y="1954767"/>
            <a:ext cx="2639754" cy="89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274E13"/>
                </a:solidFill>
                <a:latin typeface="Roboto"/>
                <a:ea typeface="Roboto"/>
                <a:cs typeface="Roboto"/>
                <a:sym typeface="Roboto"/>
              </a:rPr>
              <a:t>Mesleki Eğitim Öğrenci ve Personeli için</a:t>
            </a:r>
            <a:endParaRPr b="1" dirty="0">
              <a:solidFill>
                <a:srgbClr val="274E1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gcaa63d0e46_0_88"/>
          <p:cNvSpPr txBox="1"/>
          <p:nvPr/>
        </p:nvSpPr>
        <p:spPr>
          <a:xfrm>
            <a:off x="4343185" y="2747793"/>
            <a:ext cx="2995863" cy="8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tr-TR" b="1" dirty="0" smtClean="0">
                <a:latin typeface="Roboto"/>
                <a:ea typeface="Roboto"/>
                <a:cs typeface="Roboto"/>
                <a:sym typeface="Roboto"/>
              </a:rPr>
              <a:t>KA122-VET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gcaa63d0e46_0_88"/>
          <p:cNvSpPr txBox="1"/>
          <p:nvPr/>
        </p:nvSpPr>
        <p:spPr>
          <a:xfrm>
            <a:off x="1147955" y="1190245"/>
            <a:ext cx="2369804" cy="52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Okul </a:t>
            </a:r>
            <a:r>
              <a:rPr lang="tr-TR" b="1" dirty="0" smtClean="0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Eğitimi (SCH</a:t>
            </a:r>
            <a:r>
              <a:rPr lang="tr-TR" b="1" dirty="0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)</a:t>
            </a:r>
            <a:endParaRPr b="1" dirty="0">
              <a:solidFill>
                <a:schemeClr val="accent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23" name="Google Shape;223;gcaa63d0e46_0_88"/>
          <p:cNvSpPr txBox="1"/>
          <p:nvPr/>
        </p:nvSpPr>
        <p:spPr>
          <a:xfrm>
            <a:off x="987719" y="1725569"/>
            <a:ext cx="2690275" cy="112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Okul Eğitimi Personel ve Öğrencileri İçin</a:t>
            </a:r>
            <a:endParaRPr b="1" dirty="0">
              <a:solidFill>
                <a:schemeClr val="accent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24" name="Google Shape;224;gcaa63d0e46_0_88"/>
          <p:cNvSpPr txBox="1"/>
          <p:nvPr/>
        </p:nvSpPr>
        <p:spPr>
          <a:xfrm>
            <a:off x="879618" y="2751869"/>
            <a:ext cx="2906475" cy="8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tr-TR" b="1" dirty="0" smtClean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KA122-SCH</a:t>
            </a:r>
            <a:endParaRPr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cxnSp>
        <p:nvCxnSpPr>
          <p:cNvPr id="3" name="Düz Bağlayıcı 2"/>
          <p:cNvCxnSpPr>
            <a:endCxn id="209" idx="3"/>
          </p:cNvCxnSpPr>
          <p:nvPr/>
        </p:nvCxnSpPr>
        <p:spPr>
          <a:xfrm>
            <a:off x="596900" y="3501338"/>
            <a:ext cx="10309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791156" y="3553417"/>
            <a:ext cx="3219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</a:rPr>
              <a:t>Başvuru Yapabilen Kurumlar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Okulöncesi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İlkokul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Ortaokul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Tüm Liseler</a:t>
            </a:r>
            <a:endParaRPr lang="tr-TR" sz="2000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4359803" y="3565995"/>
            <a:ext cx="3219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</a:rPr>
              <a:t>Başvuru Yapabilen Kurumlar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Mesleki eğitim veren okullar</a:t>
            </a:r>
            <a:endParaRPr lang="tr-TR" sz="2000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8126759" y="3617876"/>
            <a:ext cx="3219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</a:rPr>
              <a:t>Başvuru Yapabilen Kurumlar </a:t>
            </a:r>
          </a:p>
          <a:p>
            <a:r>
              <a:rPr lang="tr-TR" sz="2000" dirty="0" smtClean="0"/>
              <a:t>HBÖ Öğrenme Kurumları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Halk Eğitim Merkezleri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Mesleki Eğitim Merkezleri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Olgunlaşma Enstitüsü</a:t>
            </a:r>
            <a:endParaRPr lang="tr-TR" sz="2000" dirty="0"/>
          </a:p>
        </p:txBody>
      </p:sp>
      <p:sp>
        <p:nvSpPr>
          <p:cNvPr id="20" name="Google Shape;99;gcaa73ad6fd_0_0"/>
          <p:cNvSpPr txBox="1">
            <a:spLocks/>
          </p:cNvSpPr>
          <p:nvPr/>
        </p:nvSpPr>
        <p:spPr>
          <a:xfrm>
            <a:off x="1193201" y="97317"/>
            <a:ext cx="9996449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Bireylerin Öğrenme Hareketliliği (</a:t>
            </a:r>
            <a:r>
              <a:rPr lang="tr-TR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Action 1)</a:t>
            </a:r>
            <a:endParaRPr lang="tr-T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"/>
          <p:cNvSpPr/>
          <p:nvPr/>
        </p:nvSpPr>
        <p:spPr>
          <a:xfrm>
            <a:off x="-25667" y="5597914"/>
            <a:ext cx="12192000" cy="61028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 descr="eurodesk png ile ilgili görsel sonucu"/>
          <p:cNvSpPr/>
          <p:nvPr/>
        </p:nvSpPr>
        <p:spPr>
          <a:xfrm>
            <a:off x="3877056" y="3276600"/>
            <a:ext cx="2371344" cy="237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52399" y="479318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"/>
          <p:cNvSpPr/>
          <p:nvPr/>
        </p:nvSpPr>
        <p:spPr>
          <a:xfrm>
            <a:off x="9865670" y="3713603"/>
            <a:ext cx="13101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81777"/>
                </a:lnTo>
                <a:lnTo>
                  <a:pt x="120000" y="81777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p4"/>
          <p:cNvSpPr/>
          <p:nvPr/>
        </p:nvSpPr>
        <p:spPr>
          <a:xfrm>
            <a:off x="9819950" y="3713603"/>
            <a:ext cx="915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1" name="Google Shape;241;p4"/>
          <p:cNvSpPr/>
          <p:nvPr/>
        </p:nvSpPr>
        <p:spPr>
          <a:xfrm>
            <a:off x="8555642" y="3713603"/>
            <a:ext cx="13101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81777"/>
                </a:lnTo>
                <a:lnTo>
                  <a:pt x="0" y="81777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2" name="Google Shape;242;p4"/>
          <p:cNvSpPr/>
          <p:nvPr/>
        </p:nvSpPr>
        <p:spPr>
          <a:xfrm>
            <a:off x="5935585" y="2454116"/>
            <a:ext cx="39300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81777"/>
                </a:lnTo>
                <a:lnTo>
                  <a:pt x="120000" y="81777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" name="Google Shape;243;p4"/>
          <p:cNvSpPr/>
          <p:nvPr/>
        </p:nvSpPr>
        <p:spPr>
          <a:xfrm>
            <a:off x="5935585" y="3713603"/>
            <a:ext cx="13101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81777"/>
                </a:lnTo>
                <a:lnTo>
                  <a:pt x="120000" y="81777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4" name="Google Shape;244;p4"/>
          <p:cNvSpPr/>
          <p:nvPr/>
        </p:nvSpPr>
        <p:spPr>
          <a:xfrm>
            <a:off x="5889865" y="3713603"/>
            <a:ext cx="915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5" name="Google Shape;245;p4"/>
          <p:cNvSpPr/>
          <p:nvPr/>
        </p:nvSpPr>
        <p:spPr>
          <a:xfrm>
            <a:off x="4625556" y="3713603"/>
            <a:ext cx="13101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81777"/>
                </a:lnTo>
                <a:lnTo>
                  <a:pt x="0" y="81777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6" name="Google Shape;246;p4"/>
          <p:cNvSpPr/>
          <p:nvPr/>
        </p:nvSpPr>
        <p:spPr>
          <a:xfrm>
            <a:off x="5889865" y="2225516"/>
            <a:ext cx="91500" cy="61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7" name="Google Shape;247;p4"/>
          <p:cNvSpPr/>
          <p:nvPr/>
        </p:nvSpPr>
        <p:spPr>
          <a:xfrm>
            <a:off x="2005499" y="3713603"/>
            <a:ext cx="13101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81777"/>
                </a:lnTo>
                <a:lnTo>
                  <a:pt x="120000" y="81777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p4"/>
          <p:cNvSpPr/>
          <p:nvPr/>
        </p:nvSpPr>
        <p:spPr>
          <a:xfrm>
            <a:off x="1959779" y="3713603"/>
            <a:ext cx="915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p4"/>
          <p:cNvSpPr/>
          <p:nvPr/>
        </p:nvSpPr>
        <p:spPr>
          <a:xfrm>
            <a:off x="695470" y="3713603"/>
            <a:ext cx="13101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81777"/>
                </a:lnTo>
                <a:lnTo>
                  <a:pt x="0" y="81777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0" name="Google Shape;250;p4"/>
          <p:cNvSpPr/>
          <p:nvPr/>
        </p:nvSpPr>
        <p:spPr>
          <a:xfrm>
            <a:off x="2005499" y="2454116"/>
            <a:ext cx="3930000" cy="3956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81777"/>
                </a:lnTo>
                <a:lnTo>
                  <a:pt x="0" y="81777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5" name="Google Shape;255;p4"/>
          <p:cNvSpPr/>
          <p:nvPr/>
        </p:nvSpPr>
        <p:spPr>
          <a:xfrm>
            <a:off x="2950674" y="1190432"/>
            <a:ext cx="5969649" cy="1101601"/>
          </a:xfrm>
          <a:custGeom>
            <a:avLst/>
            <a:gdLst/>
            <a:ahLst/>
            <a:cxnLst/>
            <a:rect l="l" t="t" r="r" b="b"/>
            <a:pathLst>
              <a:path w="301317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2945109" y="0"/>
                </a:lnTo>
                <a:cubicBezTo>
                  <a:pt x="2982699" y="0"/>
                  <a:pt x="3013171" y="30472"/>
                  <a:pt x="3013171" y="68062"/>
                </a:cubicBezTo>
                <a:lnTo>
                  <a:pt x="3013171" y="612557"/>
                </a:lnTo>
                <a:cubicBezTo>
                  <a:pt x="3013171" y="650147"/>
                  <a:pt x="2982699" y="680619"/>
                  <a:pt x="294510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Personel </a:t>
            </a:r>
            <a:r>
              <a:rPr lang="tr-TR" sz="2400" b="1" dirty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ve Öğrenci Hareketliliği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Kısa </a:t>
            </a: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Dönem Hareketlilik Projeleri </a:t>
            </a:r>
            <a:endParaRPr sz="2000" b="1" dirty="0"/>
          </a:p>
          <a:p>
            <a:pPr marL="0" marR="0" lvl="0" indent="0" algn="ctr" rtl="0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None/>
            </a:pPr>
            <a:r>
              <a:rPr lang="tr-T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tr-T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KA122-SCH)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1469577" y="2849760"/>
            <a:ext cx="1376493" cy="863944"/>
          </a:xfrm>
          <a:prstGeom prst="roundRect">
            <a:avLst>
              <a:gd name="adj" fmla="val 10000"/>
            </a:avLst>
          </a:prstGeom>
          <a:solidFill>
            <a:srgbClr val="CC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1535971" y="2913882"/>
            <a:ext cx="1335304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Personel Hareketliliği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235750" y="4166447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CC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278643" y="4252842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 </a:t>
            </a:r>
            <a:r>
              <a:rPr lang="tr-TR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 Eğitim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(2-30 Gün</a:t>
            </a:r>
            <a:r>
              <a:rPr lang="tr-T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545778" y="4166447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CC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1588672" y="4252842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İş Başı </a:t>
            </a:r>
            <a:r>
              <a:rPr lang="tr-TR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Gözlem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(2-60 Gün)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2855807" y="4166447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CC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2898700" y="4252842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Öğretmen </a:t>
            </a:r>
            <a:r>
              <a:rPr lang="tr-T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Görevlendirmesi (2-365 Gün)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5399664" y="2849760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5466752" y="2919577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Öğrenci Hareketliliği</a:t>
            </a:r>
            <a:endParaRPr sz="1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4165835" y="4166447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4208729" y="4252842"/>
            <a:ext cx="1114733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Öğrencilerin Grup Hareketliliği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(2-30 Gün)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5475864" y="4166447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785893" y="4166447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6828786" y="4252842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Uzun </a:t>
            </a: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Süreli Öğrenme Hareketliliği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(30-365 Gün)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9329750" y="2849760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9396779" y="2893009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Diğer Desteklenen Aktiviteler</a:t>
            </a:r>
            <a:endParaRPr sz="13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8095921" y="4166447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8138815" y="4252842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Uzman </a:t>
            </a: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Daveti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(2-60 Gün)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9405950" y="4166447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9448843" y="4252842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3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Eğiticilere Ev </a:t>
            </a: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Sahipliği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(10-365 Gün)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0715978" y="4166447"/>
            <a:ext cx="1071900" cy="863944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5518757" y="4252842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0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Kısa </a:t>
            </a: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Süreli Öğrenme Hareketliliği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(10-29 Gün)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0758872" y="4252842"/>
            <a:ext cx="1071841" cy="863842"/>
          </a:xfrm>
          <a:custGeom>
            <a:avLst/>
            <a:gdLst/>
            <a:ahLst/>
            <a:cxnLst/>
            <a:rect l="l" t="t" r="r" b="b"/>
            <a:pathLst>
              <a:path w="1071841" h="680619" extrusionOk="0">
                <a:moveTo>
                  <a:pt x="0" y="68062"/>
                </a:moveTo>
                <a:cubicBezTo>
                  <a:pt x="0" y="30472"/>
                  <a:pt x="30472" y="0"/>
                  <a:pt x="68062" y="0"/>
                </a:cubicBezTo>
                <a:lnTo>
                  <a:pt x="1003779" y="0"/>
                </a:lnTo>
                <a:cubicBezTo>
                  <a:pt x="1041369" y="0"/>
                  <a:pt x="1071841" y="30472"/>
                  <a:pt x="1071841" y="68062"/>
                </a:cubicBezTo>
                <a:lnTo>
                  <a:pt x="1071841" y="612557"/>
                </a:lnTo>
                <a:cubicBezTo>
                  <a:pt x="1071841" y="650147"/>
                  <a:pt x="1041369" y="680619"/>
                  <a:pt x="1003779" y="680619"/>
                </a:cubicBezTo>
                <a:lnTo>
                  <a:pt x="68062" y="680619"/>
                </a:lnTo>
                <a:cubicBezTo>
                  <a:pt x="30472" y="680619"/>
                  <a:pt x="0" y="650147"/>
                  <a:pt x="0" y="612557"/>
                </a:cubicBezTo>
                <a:lnTo>
                  <a:pt x="0" y="68062"/>
                </a:lnTo>
                <a:close/>
              </a:path>
            </a:pathLst>
          </a:custGeom>
          <a:solidFill>
            <a:schemeClr val="lt1">
              <a:alpha val="89800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825" tIns="61825" rIns="61825" bIns="61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Hazırlık </a:t>
            </a:r>
            <a:r>
              <a:rPr lang="tr-TR" sz="1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Ziyaretleri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(3 Gün)</a:t>
            </a:r>
            <a:endParaRPr sz="1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99;gcaa73ad6fd_0_0"/>
          <p:cNvSpPr txBox="1">
            <a:spLocks/>
          </p:cNvSpPr>
          <p:nvPr/>
        </p:nvSpPr>
        <p:spPr>
          <a:xfrm>
            <a:off x="1193201" y="97317"/>
            <a:ext cx="9996449" cy="7828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0" tIns="226675" rIns="0" bIns="0" rtlCol="0" anchor="ctr" anchorCtr="0">
            <a:sp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825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</a:pP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Bireylerin Öğrenme Hareketliliği (</a:t>
            </a:r>
            <a:r>
              <a:rPr lang="tr-TR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tr-T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Action 1)</a:t>
            </a:r>
            <a:endParaRPr lang="tr-T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1139</TotalTime>
  <Words>1621</Words>
  <Application>Microsoft Office PowerPoint</Application>
  <PresentationFormat>Geniş ekran</PresentationFormat>
  <Paragraphs>259</Paragraphs>
  <Slides>23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5" baseType="lpstr">
      <vt:lpstr>Roboto</vt:lpstr>
      <vt:lpstr>Calibri Light</vt:lpstr>
      <vt:lpstr>Swis721 BlkCn BT</vt:lpstr>
      <vt:lpstr>Comic Sans MS</vt:lpstr>
      <vt:lpstr>Roboto Medium</vt:lpstr>
      <vt:lpstr>Arial Rounded MT Bold</vt:lpstr>
      <vt:lpstr>Calibri</vt:lpstr>
      <vt:lpstr>Arial</vt:lpstr>
      <vt:lpstr>Impact</vt:lpstr>
      <vt:lpstr>Arial Black</vt:lpstr>
      <vt:lpstr>Wingdings</vt:lpstr>
      <vt:lpstr>Geçmişe bakış</vt:lpstr>
      <vt:lpstr>PowerPoint Sunusu</vt:lpstr>
      <vt:lpstr>Erasmus+ Programının Amacı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Faydalı Linkler-1</vt:lpstr>
      <vt:lpstr>Faydalı Linkler-2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Seda</dc:creator>
  <cp:lastModifiedBy>Microsoft hesabı</cp:lastModifiedBy>
  <cp:revision>161</cp:revision>
  <cp:lastPrinted>2021-03-29T07:12:34Z</cp:lastPrinted>
  <dcterms:created xsi:type="dcterms:W3CDTF">2017-11-05T16:00:44Z</dcterms:created>
  <dcterms:modified xsi:type="dcterms:W3CDTF">2024-12-02T07:05:30Z</dcterms:modified>
</cp:coreProperties>
</file>